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sldIdLst>
    <p:sldId id="258" r:id="rId2"/>
    <p:sldId id="260" r:id="rId3"/>
    <p:sldId id="261" r:id="rId4"/>
    <p:sldId id="262" r:id="rId5"/>
    <p:sldId id="263" r:id="rId6"/>
    <p:sldId id="264"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516FB281-3550-4066-B85E-87FF4BFE2A5D}" type="datetimeFigureOut">
              <a:rPr lang="en-IN" smtClean="0"/>
              <a:t>18-09-2017</a:t>
            </a:fld>
            <a:endParaRPr lang="en-IN"/>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IN"/>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D68F302A-E1B1-4069-B683-96B535FB8D4E}" type="slidenum">
              <a:rPr lang="en-IN" smtClean="0"/>
              <a:t>‹#›</a:t>
            </a:fld>
            <a:endParaRPr lang="en-IN"/>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740515440"/>
      </p:ext>
    </p:extLst>
  </p:cSld>
  <p:clrMapOvr>
    <a:masterClrMapping/>
  </p:clrMapOvr>
  <p:extLst mod="1">
    <p:ext uri="{DCECCB84-F9BA-43D5-87BE-67443E8EF086}">
      <p15:sldGuideLst xmlns:p15="http://schemas.microsoft.com/office/powerpoint/2012/main">
        <p15:guide id="4294967295"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6FB281-3550-4066-B85E-87FF4BFE2A5D}" type="datetimeFigureOut">
              <a:rPr lang="en-IN" smtClean="0"/>
              <a:t>18-09-2017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68F302A-E1B1-4069-B683-96B535FB8D4E}" type="slidenum">
              <a:rPr lang="en-IN" smtClean="0"/>
              <a:t>‹#›</a:t>
            </a:fld>
            <a:endParaRPr lang="en-IN"/>
          </a:p>
        </p:txBody>
      </p:sp>
    </p:spTree>
    <p:extLst>
      <p:ext uri="{BB962C8B-B14F-4D97-AF65-F5344CB8AC3E}">
        <p14:creationId xmlns:p14="http://schemas.microsoft.com/office/powerpoint/2010/main" val="2009781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516FB281-3550-4066-B85E-87FF4BFE2A5D}" type="datetimeFigureOut">
              <a:rPr lang="en-IN" smtClean="0"/>
              <a:t>18-09-2017</a:t>
            </a:fld>
            <a:endParaRPr lang="en-IN"/>
          </a:p>
        </p:txBody>
      </p:sp>
      <p:sp>
        <p:nvSpPr>
          <p:cNvPr id="5" name="Footer Placeholder 4"/>
          <p:cNvSpPr>
            <a:spLocks noGrp="1"/>
          </p:cNvSpPr>
          <p:nvPr>
            <p:ph type="ftr" sz="quarter" idx="11"/>
          </p:nvPr>
        </p:nvSpPr>
        <p:spPr>
          <a:xfrm>
            <a:off x="2933699" y="6296615"/>
            <a:ext cx="5959577" cy="365125"/>
          </a:xfrm>
        </p:spPr>
        <p:txBody>
          <a:bodyPr/>
          <a:lstStyle/>
          <a:p>
            <a:endParaRPr lang="en-IN"/>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D68F302A-E1B1-4069-B683-96B535FB8D4E}" type="slidenum">
              <a:rPr lang="en-IN" smtClean="0"/>
              <a:t>‹#›</a:t>
            </a:fld>
            <a:endParaRPr lang="en-IN"/>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475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6FB281-3550-4066-B85E-87FF4BFE2A5D}" type="datetimeFigureOut">
              <a:rPr lang="en-IN" smtClean="0"/>
              <a:t>18-09-2017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68F302A-E1B1-4069-B683-96B535FB8D4E}" type="slidenum">
              <a:rPr lang="en-IN" smtClean="0"/>
              <a:t>‹#›</a:t>
            </a:fld>
            <a:endParaRPr lang="en-IN"/>
          </a:p>
        </p:txBody>
      </p:sp>
    </p:spTree>
    <p:extLst>
      <p:ext uri="{BB962C8B-B14F-4D97-AF65-F5344CB8AC3E}">
        <p14:creationId xmlns:p14="http://schemas.microsoft.com/office/powerpoint/2010/main" val="1104585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516FB281-3550-4066-B85E-87FF4BFE2A5D}" type="datetimeFigureOut">
              <a:rPr lang="en-IN" smtClean="0"/>
              <a:t>18-09-2017</a:t>
            </a:fld>
            <a:endParaRPr lang="en-IN"/>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IN"/>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D68F302A-E1B1-4069-B683-96B535FB8D4E}" type="slidenum">
              <a:rPr lang="en-IN" smtClean="0"/>
              <a:t>‹#›</a:t>
            </a:fld>
            <a:endParaRPr lang="en-IN"/>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89278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6FB281-3550-4066-B85E-87FF4BFE2A5D}" type="datetimeFigureOut">
              <a:rPr lang="en-IN" smtClean="0"/>
              <a:t>18-09-2017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68F302A-E1B1-4069-B683-96B535FB8D4E}" type="slidenum">
              <a:rPr lang="en-IN" smtClean="0"/>
              <a:t>‹#›</a:t>
            </a:fld>
            <a:endParaRPr lang="en-IN"/>
          </a:p>
        </p:txBody>
      </p:sp>
    </p:spTree>
    <p:extLst>
      <p:ext uri="{BB962C8B-B14F-4D97-AF65-F5344CB8AC3E}">
        <p14:creationId xmlns:p14="http://schemas.microsoft.com/office/powerpoint/2010/main" val="375350341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6FB281-3550-4066-B85E-87FF4BFE2A5D}" type="datetimeFigureOut">
              <a:rPr lang="en-IN" smtClean="0"/>
              <a:t>18-09-2017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68F302A-E1B1-4069-B683-96B535FB8D4E}" type="slidenum">
              <a:rPr lang="en-IN" smtClean="0"/>
              <a:t>‹#›</a:t>
            </a:fld>
            <a:endParaRPr lang="en-IN"/>
          </a:p>
        </p:txBody>
      </p:sp>
    </p:spTree>
    <p:extLst>
      <p:ext uri="{BB962C8B-B14F-4D97-AF65-F5344CB8AC3E}">
        <p14:creationId xmlns:p14="http://schemas.microsoft.com/office/powerpoint/2010/main" val="80912434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6FB281-3550-4066-B85E-87FF4BFE2A5D}" type="datetimeFigureOut">
              <a:rPr lang="en-IN" smtClean="0"/>
              <a:t>18-09-2017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68F302A-E1B1-4069-B683-96B535FB8D4E}" type="slidenum">
              <a:rPr lang="en-IN" smtClean="0"/>
              <a:t>‹#›</a:t>
            </a:fld>
            <a:endParaRPr lang="en-IN"/>
          </a:p>
        </p:txBody>
      </p:sp>
    </p:spTree>
    <p:extLst>
      <p:ext uri="{BB962C8B-B14F-4D97-AF65-F5344CB8AC3E}">
        <p14:creationId xmlns:p14="http://schemas.microsoft.com/office/powerpoint/2010/main" val="3251757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516FB281-3550-4066-B85E-87FF4BFE2A5D}" type="datetimeFigureOut">
              <a:rPr lang="en-IN" smtClean="0"/>
              <a:t>18-09-2017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68F302A-E1B1-4069-B683-96B535FB8D4E}" type="slidenum">
              <a:rPr lang="en-IN" smtClean="0"/>
              <a:t>‹#›</a:t>
            </a:fld>
            <a:endParaRPr lang="en-IN"/>
          </a:p>
        </p:txBody>
      </p:sp>
    </p:spTree>
    <p:extLst>
      <p:ext uri="{BB962C8B-B14F-4D97-AF65-F5344CB8AC3E}">
        <p14:creationId xmlns:p14="http://schemas.microsoft.com/office/powerpoint/2010/main" val="3206945654"/>
      </p:ext>
    </p:extLst>
  </p:cSld>
  <p:clrMapOvr>
    <a:masterClrMapping/>
  </p:clrMapOvr>
  <p:extLst mod="1">
    <p:ext uri="{DCECCB84-F9BA-43D5-87BE-67443E8EF086}">
      <p15:sldGuideLst xmlns:p15="http://schemas.microsoft.com/office/powerpoint/2012/main">
        <p15:guide id="4294967295"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516FB281-3550-4066-B85E-87FF4BFE2A5D}" type="datetimeFigureOut">
              <a:rPr lang="en-IN" smtClean="0"/>
              <a:t>18-09-2017</a:t>
            </a:fld>
            <a:endParaRPr lang="en-IN"/>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IN"/>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D68F302A-E1B1-4069-B683-96B535FB8D4E}" type="slidenum">
              <a:rPr lang="en-IN" smtClean="0"/>
              <a:t>‹#›</a:t>
            </a:fld>
            <a:endParaRPr lang="en-IN"/>
          </a:p>
        </p:txBody>
      </p:sp>
    </p:spTree>
    <p:extLst>
      <p:ext uri="{BB962C8B-B14F-4D97-AF65-F5344CB8AC3E}">
        <p14:creationId xmlns:p14="http://schemas.microsoft.com/office/powerpoint/2010/main" val="1883597558"/>
      </p:ext>
    </p:extLst>
  </p:cSld>
  <p:clrMapOvr>
    <a:masterClrMapping/>
  </p:clrMapOvr>
  <p:extLst mod="1">
    <p:ext uri="{DCECCB84-F9BA-43D5-87BE-67443E8EF086}">
      <p15:sldGuideLst xmlns:p15="http://schemas.microsoft.com/office/powerpoint/2012/main">
        <p15:guide id="4294967295"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516FB281-3550-4066-B85E-87FF4BFE2A5D}" type="datetimeFigureOut">
              <a:rPr lang="en-IN" smtClean="0"/>
              <a:t>18-09-2017</a:t>
            </a:fld>
            <a:endParaRPr lang="en-IN"/>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IN"/>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D68F302A-E1B1-4069-B683-96B535FB8D4E}" type="slidenum">
              <a:rPr lang="en-IN" smtClean="0"/>
              <a:t>‹#›</a:t>
            </a:fld>
            <a:endParaRPr lang="en-IN"/>
          </a:p>
        </p:txBody>
      </p:sp>
    </p:spTree>
    <p:extLst>
      <p:ext uri="{BB962C8B-B14F-4D97-AF65-F5344CB8AC3E}">
        <p14:creationId xmlns:p14="http://schemas.microsoft.com/office/powerpoint/2010/main" val="4241639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516FB281-3550-4066-B85E-87FF4BFE2A5D}" type="datetimeFigureOut">
              <a:rPr lang="en-IN" smtClean="0"/>
              <a:t>18-09-2017</a:t>
            </a:fld>
            <a:endParaRPr lang="en-IN"/>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IN"/>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D68F302A-E1B1-4069-B683-96B535FB8D4E}" type="slidenum">
              <a:rPr lang="en-IN" smtClean="0"/>
              <a:t>‹#›</a:t>
            </a:fld>
            <a:endParaRPr lang="en-IN"/>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268594"/>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pos="1848">
          <p15:clr>
            <a:srgbClr val="F26B43"/>
          </p15:clr>
        </p15:guide>
        <p15:guide id="4294967295" orient="horz" pos="3960">
          <p15:clr>
            <a:srgbClr val="F26B43"/>
          </p15:clr>
        </p15:guide>
        <p15:guide id="4294967295" orient="horz" pos="1536">
          <p15:clr>
            <a:srgbClr val="F26B43"/>
          </p15:clr>
        </p15:guide>
        <p15:guide id="4294967295" orient="horz" pos="3840">
          <p15:clr>
            <a:srgbClr val="F26B43"/>
          </p15:clr>
        </p15:guide>
        <p15:guide id="4294967295" pos="4416">
          <p15:clr>
            <a:srgbClr val="F26B43"/>
          </p15:clr>
        </p15:guide>
        <p15:guide id="4294967295" pos="4800">
          <p15:clr>
            <a:srgbClr val="F26B43"/>
          </p15:clr>
        </p15:guide>
        <p15:guide id="4294967295" orient="horz" pos="360">
          <p15:clr>
            <a:srgbClr val="F26B43"/>
          </p15:clr>
        </p15:guide>
        <p15:guide id="4294967295" pos="7368">
          <p15:clr>
            <a:srgbClr val="F26B43"/>
          </p15:clr>
        </p15:guide>
        <p15:guide id="4294967295"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6668429" y="1115122"/>
            <a:ext cx="4382430" cy="646331"/>
          </a:xfrm>
          <a:prstGeom prst="rect">
            <a:avLst/>
          </a:prstGeom>
          <a:noFill/>
        </p:spPr>
        <p:txBody>
          <a:bodyPr wrap="square" rtlCol="0">
            <a:spAutoFit/>
          </a:bodyPr>
          <a:lstStyle/>
          <a:p>
            <a:r>
              <a:rPr lang="en-US" sz="3600" b="1" dirty="0" smtClean="0">
                <a:solidFill>
                  <a:schemeClr val="bg1"/>
                </a:solidFill>
                <a:latin typeface="Cambria" panose="02040503050406030204" pitchFamily="18" charset="0"/>
              </a:rPr>
              <a:t>E-VEHICLE POLICY</a:t>
            </a:r>
            <a:endParaRPr lang="en-IN" sz="36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1502094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8203" y="764373"/>
            <a:ext cx="5615189" cy="757003"/>
          </a:xfrm>
        </p:spPr>
        <p:txBody>
          <a:bodyPr>
            <a:normAutofit/>
          </a:bodyPr>
          <a:lstStyle/>
          <a:p>
            <a:pPr algn="l"/>
            <a:r>
              <a:rPr lang="en-US" dirty="0" smtClean="0">
                <a:latin typeface="Times New Roman" panose="02020603050405020304" pitchFamily="18" charset="0"/>
                <a:cs typeface="Times New Roman" panose="02020603050405020304" pitchFamily="18" charset="0"/>
              </a:rPr>
              <a:t>introduction</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627845" y="2194560"/>
            <a:ext cx="7112357" cy="4789272"/>
          </a:xfrm>
        </p:spPr>
        <p:txBody>
          <a:bodyPr>
            <a:normAutofit/>
          </a:bodyPr>
          <a:lstStyle/>
          <a:p>
            <a:r>
              <a:rPr lang="en-IN" dirty="0" smtClean="0"/>
              <a:t> </a:t>
            </a:r>
            <a:r>
              <a:rPr lang="en-IN" sz="2000" dirty="0">
                <a:cs typeface="Times New Roman" panose="02020603050405020304" pitchFamily="18" charset="0"/>
              </a:rPr>
              <a:t>The Karnataka state government, in its efforts to become the Electric Vehicle Capital Of India, has approved the state’s </a:t>
            </a:r>
            <a:r>
              <a:rPr lang="en-IN" sz="2000" b="1" dirty="0">
                <a:cs typeface="Times New Roman" panose="02020603050405020304" pitchFamily="18" charset="0"/>
              </a:rPr>
              <a:t>Electric Vehicle and Energy Storage Policy 2017</a:t>
            </a:r>
            <a:r>
              <a:rPr lang="en-IN" sz="2000" dirty="0" smtClean="0">
                <a:cs typeface="Times New Roman" panose="02020603050405020304" pitchFamily="18" charset="0"/>
              </a:rPr>
              <a:t>.</a:t>
            </a:r>
          </a:p>
          <a:p>
            <a:r>
              <a:rPr lang="en-IN" sz="2000" dirty="0" smtClean="0">
                <a:cs typeface="Times New Roman" panose="02020603050405020304" pitchFamily="18" charset="0"/>
              </a:rPr>
              <a:t> </a:t>
            </a:r>
            <a:r>
              <a:rPr lang="en-IN" sz="2000" dirty="0">
                <a:cs typeface="Times New Roman" panose="02020603050405020304" pitchFamily="18" charset="0"/>
              </a:rPr>
              <a:t>The initiative is in line with the union government’s vision to make the country an </a:t>
            </a:r>
            <a:r>
              <a:rPr lang="en-IN" sz="2000" b="1" dirty="0">
                <a:cs typeface="Times New Roman" panose="02020603050405020304" pitchFamily="18" charset="0"/>
              </a:rPr>
              <a:t>all-electric vehicle market by 2031</a:t>
            </a:r>
            <a:r>
              <a:rPr lang="en-IN" sz="2000" dirty="0" smtClean="0">
                <a:cs typeface="Times New Roman" panose="02020603050405020304" pitchFamily="18" charset="0"/>
              </a:rPr>
              <a:t>.</a:t>
            </a:r>
          </a:p>
          <a:p>
            <a:r>
              <a:rPr lang="en-IN" sz="2000" dirty="0" smtClean="0">
                <a:cs typeface="Times New Roman" panose="02020603050405020304" pitchFamily="18" charset="0"/>
              </a:rPr>
              <a:t>An </a:t>
            </a:r>
            <a:r>
              <a:rPr lang="en-IN" sz="2000" dirty="0">
                <a:cs typeface="Times New Roman" panose="02020603050405020304" pitchFamily="18" charset="0"/>
              </a:rPr>
              <a:t>informal group of ministers formed to prepare a draft electric vehicle policy has submitted its suggestions to the cabinet </a:t>
            </a:r>
            <a:r>
              <a:rPr lang="en-IN" sz="2000" dirty="0" smtClean="0">
                <a:cs typeface="Times New Roman" panose="02020603050405020304" pitchFamily="18" charset="0"/>
              </a:rPr>
              <a:t>secretary</a:t>
            </a:r>
            <a:r>
              <a:rPr lang="en-IN" sz="2000" dirty="0" smtClean="0"/>
              <a:t>.</a:t>
            </a:r>
          </a:p>
        </p:txBody>
      </p:sp>
      <p:pic>
        <p:nvPicPr>
          <p:cNvPr id="7" name="Content Placeholder 6"/>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7495504" y="2421228"/>
            <a:ext cx="4247770" cy="2948668"/>
          </a:xfrm>
        </p:spPr>
      </p:pic>
    </p:spTree>
    <p:extLst>
      <p:ext uri="{BB962C8B-B14F-4D97-AF65-F5344CB8AC3E}">
        <p14:creationId xmlns:p14="http://schemas.microsoft.com/office/powerpoint/2010/main" val="2369730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E-vehicle policy in </a:t>
            </a:r>
            <a:r>
              <a:rPr lang="en-US" dirty="0"/>
              <a:t>I</a:t>
            </a:r>
            <a:r>
              <a:rPr lang="en-US" dirty="0" smtClean="0"/>
              <a:t>ndia</a:t>
            </a:r>
            <a:endParaRPr lang="en-IN" dirty="0"/>
          </a:p>
        </p:txBody>
      </p:sp>
      <p:sp>
        <p:nvSpPr>
          <p:cNvPr id="3" name="Content Placeholder 2"/>
          <p:cNvSpPr>
            <a:spLocks noGrp="1"/>
          </p:cNvSpPr>
          <p:nvPr>
            <p:ph idx="1"/>
          </p:nvPr>
        </p:nvSpPr>
        <p:spPr/>
        <p:txBody>
          <a:bodyPr>
            <a:normAutofit/>
          </a:bodyPr>
          <a:lstStyle/>
          <a:p>
            <a:r>
              <a:rPr lang="en-IN" sz="2000" dirty="0" smtClean="0"/>
              <a:t>In INDIA </a:t>
            </a:r>
            <a:r>
              <a:rPr lang="en-IN" sz="2000" dirty="0"/>
              <a:t>government will be ready with its electric vehicle policy by </a:t>
            </a:r>
            <a:r>
              <a:rPr lang="en-IN" sz="2000" dirty="0" smtClean="0"/>
              <a:t>December.</a:t>
            </a:r>
            <a:endParaRPr lang="en-IN" sz="2000" dirty="0"/>
          </a:p>
          <a:p>
            <a:r>
              <a:rPr lang="en-IN" sz="2000" dirty="0" smtClean="0"/>
              <a:t> This policy </a:t>
            </a:r>
            <a:r>
              <a:rPr lang="en-IN" sz="2000" dirty="0"/>
              <a:t>will cover both light and heavy vehicles like cars and buses</a:t>
            </a:r>
            <a:r>
              <a:rPr lang="en-IN" sz="2000" dirty="0" smtClean="0"/>
              <a:t>.</a:t>
            </a:r>
          </a:p>
          <a:p>
            <a:r>
              <a:rPr lang="en-IN" sz="2000" dirty="0" smtClean="0"/>
              <a:t> </a:t>
            </a:r>
            <a:r>
              <a:rPr lang="en-IN" sz="2000" dirty="0"/>
              <a:t>Many Indian firms are showing interest in investing in electric vehicles and supporting </a:t>
            </a:r>
            <a:r>
              <a:rPr lang="en-IN" sz="2000" dirty="0" smtClean="0"/>
              <a:t>infrastructure. </a:t>
            </a:r>
          </a:p>
          <a:p>
            <a:r>
              <a:rPr lang="en-IN" sz="2000" dirty="0" smtClean="0"/>
              <a:t>The </a:t>
            </a:r>
            <a:r>
              <a:rPr lang="en-IN" sz="2000" dirty="0"/>
              <a:t>first pilot of electric vehicle transportation is ready to be launched in Nagpur </a:t>
            </a:r>
            <a:r>
              <a:rPr lang="en-IN" sz="2000" dirty="0" smtClean="0"/>
              <a:t>the coming </a:t>
            </a:r>
            <a:r>
              <a:rPr lang="en-IN" sz="2000" dirty="0"/>
              <a:t>week and will set an example for other </a:t>
            </a:r>
            <a:r>
              <a:rPr lang="en-IN" sz="2000" dirty="0" smtClean="0"/>
              <a:t>cities.</a:t>
            </a:r>
          </a:p>
          <a:p>
            <a:endParaRPr lang="en-IN" sz="2000" dirty="0"/>
          </a:p>
        </p:txBody>
      </p:sp>
    </p:spTree>
    <p:extLst>
      <p:ext uri="{BB962C8B-B14F-4D97-AF65-F5344CB8AC3E}">
        <p14:creationId xmlns:p14="http://schemas.microsoft.com/office/powerpoint/2010/main" val="12250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CONDITION OF E-VEHICLE SALES IN INDIA</a:t>
            </a:r>
            <a:endParaRPr lang="en-IN" sz="3600" dirty="0"/>
          </a:p>
        </p:txBody>
      </p:sp>
      <p:sp>
        <p:nvSpPr>
          <p:cNvPr id="3" name="Content Placeholder 2"/>
          <p:cNvSpPr>
            <a:spLocks noGrp="1"/>
          </p:cNvSpPr>
          <p:nvPr>
            <p:ph sz="half" idx="1"/>
          </p:nvPr>
        </p:nvSpPr>
        <p:spPr>
          <a:xfrm>
            <a:off x="270456" y="2331076"/>
            <a:ext cx="5994892" cy="4623516"/>
          </a:xfrm>
        </p:spPr>
        <p:txBody>
          <a:bodyPr>
            <a:noAutofit/>
          </a:bodyPr>
          <a:lstStyle/>
          <a:p>
            <a:pPr>
              <a:buFont typeface="Wingdings" panose="05000000000000000000" pitchFamily="2" charset="2"/>
              <a:buChar char="§"/>
            </a:pPr>
            <a:r>
              <a:rPr lang="en-IN" sz="2400" dirty="0"/>
              <a:t>Electric vehicle sales are low in India. </a:t>
            </a:r>
            <a:endParaRPr lang="en-IN" sz="2400" dirty="0" smtClean="0"/>
          </a:p>
          <a:p>
            <a:pPr>
              <a:buFont typeface="Wingdings" panose="05000000000000000000" pitchFamily="2" charset="2"/>
              <a:buChar char="§"/>
            </a:pPr>
            <a:r>
              <a:rPr lang="en-IN" sz="2400" dirty="0" smtClean="0"/>
              <a:t>Sales </a:t>
            </a:r>
            <a:r>
              <a:rPr lang="en-IN" sz="2400" dirty="0"/>
              <a:t>rose 37.5% to 22,000 units in fiscal 2016 from 16,000 in fiscal </a:t>
            </a:r>
            <a:r>
              <a:rPr lang="en-IN" sz="2400" dirty="0" smtClean="0"/>
              <a:t>2015;</a:t>
            </a:r>
          </a:p>
          <a:p>
            <a:pPr>
              <a:buFont typeface="Wingdings" panose="05000000000000000000" pitchFamily="2" charset="2"/>
              <a:buChar char="§"/>
            </a:pPr>
            <a:r>
              <a:rPr lang="en-IN" sz="2400" dirty="0" smtClean="0"/>
              <a:t>Only </a:t>
            </a:r>
            <a:r>
              <a:rPr lang="en-IN" sz="2400" dirty="0"/>
              <a:t>2,000 of these were cars and other four-wheelers, according to automobile lobby group Society of Indian Automobile Manufacturers. </a:t>
            </a:r>
            <a:r>
              <a:rPr lang="en-IN" sz="2400" dirty="0"/>
              <a:t/>
            </a:r>
            <a:br>
              <a:rPr lang="en-IN" sz="2400" dirty="0"/>
            </a:br>
            <a:endParaRPr lang="en-IN" sz="2400"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43800" y="2880254"/>
            <a:ext cx="4160838" cy="2773892"/>
          </a:xfrm>
        </p:spPr>
      </p:pic>
    </p:spTree>
    <p:extLst>
      <p:ext uri="{BB962C8B-B14F-4D97-AF65-F5344CB8AC3E}">
        <p14:creationId xmlns:p14="http://schemas.microsoft.com/office/powerpoint/2010/main" val="2013278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GOVERNMENT STEPS TOWARDS E-VEHICLE</a:t>
            </a:r>
            <a:endParaRPr lang="en-IN" dirty="0"/>
          </a:p>
        </p:txBody>
      </p:sp>
      <p:sp>
        <p:nvSpPr>
          <p:cNvPr id="3" name="Content Placeholder 2"/>
          <p:cNvSpPr>
            <a:spLocks noGrp="1"/>
          </p:cNvSpPr>
          <p:nvPr>
            <p:ph idx="1"/>
          </p:nvPr>
        </p:nvSpPr>
        <p:spPr/>
        <p:txBody>
          <a:bodyPr>
            <a:normAutofit fontScale="92500"/>
          </a:bodyPr>
          <a:lstStyle/>
          <a:p>
            <a:r>
              <a:rPr lang="en-IN" dirty="0"/>
              <a:t>The government wants to see 6 million electric and hybrid vehicles on the roads by 2020 under the National Electric Mobility Mission Plan 2020 and Faster Adoption and Manufacturing of (Hybrid &amp;) Electric Vehicles in India (FAME India Scheme). </a:t>
            </a:r>
            <a:endParaRPr lang="en-IN" dirty="0" smtClean="0"/>
          </a:p>
          <a:p>
            <a:r>
              <a:rPr lang="en-IN" dirty="0" smtClean="0"/>
              <a:t>It </a:t>
            </a:r>
            <a:r>
              <a:rPr lang="en-IN" dirty="0"/>
              <a:t>has been offering subsidies on electric and hybrid vehicles of up to Rs29,000 for bikes and Rs1.38 lakh for cars under FAME India Scheme, but the plan is to make it economically viable on its </a:t>
            </a:r>
            <a:r>
              <a:rPr lang="en-IN" dirty="0" smtClean="0"/>
              <a:t>own.</a:t>
            </a:r>
          </a:p>
          <a:p>
            <a:r>
              <a:rPr lang="en-US" dirty="0" smtClean="0"/>
              <a:t>The prices of the vehicles will be too high so the purchase will be comparatively less.</a:t>
            </a:r>
          </a:p>
          <a:p>
            <a:r>
              <a:rPr lang="en-US" dirty="0" smtClean="0"/>
              <a:t>But our government is trying to make electric vehicles more popular in the state in a reasonable price.</a:t>
            </a:r>
            <a:endParaRPr lang="en-IN" dirty="0" smtClean="0"/>
          </a:p>
          <a:p>
            <a:endParaRPr lang="en-IN" dirty="0"/>
          </a:p>
        </p:txBody>
      </p:sp>
    </p:spTree>
    <p:extLst>
      <p:ext uri="{BB962C8B-B14F-4D97-AF65-F5344CB8AC3E}">
        <p14:creationId xmlns:p14="http://schemas.microsoft.com/office/powerpoint/2010/main" val="1343727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IN" dirty="0"/>
          </a:p>
        </p:txBody>
      </p:sp>
      <p:sp>
        <p:nvSpPr>
          <p:cNvPr id="3" name="Content Placeholder 2"/>
          <p:cNvSpPr>
            <a:spLocks noGrp="1"/>
          </p:cNvSpPr>
          <p:nvPr>
            <p:ph sz="half" idx="1"/>
          </p:nvPr>
        </p:nvSpPr>
        <p:spPr/>
        <p:txBody>
          <a:bodyPr>
            <a:normAutofit fontScale="85000" lnSpcReduction="10000"/>
          </a:bodyPr>
          <a:lstStyle/>
          <a:p>
            <a:r>
              <a:rPr lang="en-US" dirty="0" smtClean="0"/>
              <a:t>With the help of Government and its policy it will be possible to introduce e-vehicle in our state.</a:t>
            </a:r>
          </a:p>
          <a:p>
            <a:r>
              <a:rPr lang="en-US" dirty="0" smtClean="0"/>
              <a:t>This will further benefit humans because with the introduction of e-vehicles air pollution will obviously reduce.</a:t>
            </a:r>
          </a:p>
          <a:p>
            <a:r>
              <a:rPr lang="en-US" dirty="0" smtClean="0"/>
              <a:t>In future we will see a better environment to live for</a:t>
            </a:r>
          </a:p>
          <a:p>
            <a:r>
              <a:rPr lang="en-IN" dirty="0" smtClean="0"/>
              <a:t>Here </a:t>
            </a:r>
            <a:r>
              <a:rPr lang="en-IN" dirty="0"/>
              <a:t>are some of the hybrid cars available in </a:t>
            </a:r>
            <a:r>
              <a:rPr lang="en-IN" dirty="0" smtClean="0"/>
              <a:t>India now: </a:t>
            </a:r>
            <a:r>
              <a:rPr lang="en-IN" dirty="0"/>
              <a:t>Toyota Prius</a:t>
            </a:r>
            <a:r>
              <a:rPr lang="en-IN" dirty="0" smtClean="0"/>
              <a:t>, </a:t>
            </a:r>
            <a:r>
              <a:rPr lang="en-IN" dirty="0"/>
              <a:t>Toyota Camry </a:t>
            </a:r>
            <a:r>
              <a:rPr lang="en-IN" dirty="0" smtClean="0"/>
              <a:t>Hybrid, </a:t>
            </a:r>
            <a:r>
              <a:rPr lang="en-IN" dirty="0"/>
              <a:t>BMW </a:t>
            </a:r>
            <a:r>
              <a:rPr lang="en-IN" dirty="0" smtClean="0"/>
              <a:t>i8.,Mahindra </a:t>
            </a:r>
            <a:r>
              <a:rPr lang="en-IN" dirty="0"/>
              <a:t>Scorpio </a:t>
            </a:r>
            <a:r>
              <a:rPr lang="en-IN" dirty="0" err="1" smtClean="0"/>
              <a:t>MicroHybrid</a:t>
            </a:r>
            <a:r>
              <a:rPr lang="en-IN" dirty="0" smtClean="0"/>
              <a:t>.</a:t>
            </a:r>
            <a:endParaRPr lang="en-IN"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543800" y="3096445"/>
            <a:ext cx="4160838" cy="2341510"/>
          </a:xfrm>
        </p:spPr>
      </p:pic>
    </p:spTree>
    <p:extLst>
      <p:ext uri="{BB962C8B-B14F-4D97-AF65-F5344CB8AC3E}">
        <p14:creationId xmlns:p14="http://schemas.microsoft.com/office/powerpoint/2010/main" val="3698083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559899"/>
          </a:xfrm>
          <a:prstGeom prst="rect">
            <a:avLst/>
          </a:prstGeom>
        </p:spPr>
      </p:pic>
    </p:spTree>
    <p:extLst>
      <p:ext uri="{BB962C8B-B14F-4D97-AF65-F5344CB8AC3E}">
        <p14:creationId xmlns:p14="http://schemas.microsoft.com/office/powerpoint/2010/main" val="4156053830"/>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TM10001104[[fn=Feathered]]</Template>
  <TotalTime>54</TotalTime>
  <Words>346</Words>
  <Application>Microsoft Office PowerPoint</Application>
  <PresentationFormat>Widescreen</PresentationFormat>
  <Paragraphs>24</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Cambria</vt:lpstr>
      <vt:lpstr>Century Schoolbook</vt:lpstr>
      <vt:lpstr>Corbel</vt:lpstr>
      <vt:lpstr>Times New Roman</vt:lpstr>
      <vt:lpstr>Wingdings</vt:lpstr>
      <vt:lpstr>Feathered</vt:lpstr>
      <vt:lpstr>PowerPoint Presentation</vt:lpstr>
      <vt:lpstr>introduction</vt:lpstr>
      <vt:lpstr>E-vehicle policy in India</vt:lpstr>
      <vt:lpstr>CONDITION OF E-VEHICLE SALES IN INDIA</vt:lpstr>
      <vt:lpstr>GOVERNMENT STEPS TOWARDS E-VEHICLE</vt:lpstr>
      <vt:lpstr>CONCLUSION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6</cp:revision>
  <dcterms:created xsi:type="dcterms:W3CDTF">2017-09-18T14:32:31Z</dcterms:created>
  <dcterms:modified xsi:type="dcterms:W3CDTF">2017-09-18T15:27:16Z</dcterms:modified>
</cp:coreProperties>
</file>