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64" r:id="rId5"/>
    <p:sldId id="288" r:id="rId6"/>
    <p:sldId id="269" r:id="rId7"/>
    <p:sldId id="297" r:id="rId8"/>
    <p:sldId id="298" r:id="rId9"/>
    <p:sldId id="289" r:id="rId10"/>
    <p:sldId id="290" r:id="rId11"/>
    <p:sldId id="291" r:id="rId12"/>
    <p:sldId id="292" r:id="rId13"/>
    <p:sldId id="293" r:id="rId14"/>
    <p:sldId id="294" r:id="rId15"/>
    <p:sldId id="282"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HIT"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80" autoAdjust="0"/>
  </p:normalViewPr>
  <p:slideViewPr>
    <p:cSldViewPr showGuides="1">
      <p:cViewPr varScale="1">
        <p:scale>
          <a:sx n="60" d="100"/>
          <a:sy n="60" d="100"/>
        </p:scale>
        <p:origin x="-102" y="-3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9-16T10:12:22.986" idx="1">
    <p:pos x="7389" y="1192"/>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17-Sep-17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17-Sep-17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F634BB6-87C1-4CA2-83A9-49E8E42EA07C}" type="datetime1">
              <a:rPr lang="en-US" smtClean="0"/>
              <a:pPr/>
              <a:t>17-Sep-17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4A2CA45-A7AA-4160-B150-51CF519430F1}" type="datetime1">
              <a:rPr lang="en-US" smtClean="0"/>
              <a:pPr/>
              <a:t>17-Sep-17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7040797-C721-457B-AAD8-7A87E4A15E82}" type="datetime1">
              <a:rPr lang="en-US" smtClean="0"/>
              <a:pPr/>
              <a:t>17-Sep-17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969D80-CEE8-4768-84E3-AC66811DDF6F}" type="datetime1">
              <a:rPr lang="en-US" smtClean="0"/>
              <a:pPr/>
              <a:t>17-Sep-17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AC7FBE0-CEED-45E2-8301-4B701ED456E0}" type="datetime1">
              <a:rPr lang="en-US" smtClean="0"/>
              <a:pPr/>
              <a:t>17-Sep-17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FFC5648-F9AC-4781-8C9B-7129223F5EA4}" type="datetime1">
              <a:rPr lang="en-US" smtClean="0"/>
              <a:pPr/>
              <a:t>17-Sep-17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E583D-EBAB-48EE-8D9E-D6CF7B8AF713}" type="datetime1">
              <a:rPr lang="en-US" smtClean="0"/>
              <a:pPr/>
              <a:t>17-Sep-17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F80CC3E-3E18-42F0-AC92-F973DCD77E75}" type="datetime1">
              <a:rPr lang="en-US" smtClean="0"/>
              <a:pPr/>
              <a:t>17-Sep-17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BBD0A-DBF1-4DE2-8841-9A157DC2845C}" type="datetime1">
              <a:rPr lang="en-US" smtClean="0"/>
              <a:pPr/>
              <a:t>17-Sep-17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8FF81D4F-6FE2-48DD-A213-8EEF965881E8}" type="datetime1">
              <a:rPr lang="en-US" smtClean="0"/>
              <a:pPr/>
              <a:t>17-Sep-17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emotely_operated_vehicle" TargetMode="External"/><Relationship Id="rId2" Type="http://schemas.openxmlformats.org/officeDocument/2006/relationships/hyperlink" Target="https://en.wikipedia.org/wiki/Abyssal_grenadi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Atmosphere_(un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Deep-sea_exploration#cite_note-enotes2003-1" TargetMode="External"/><Relationship Id="rId13" Type="http://schemas.openxmlformats.org/officeDocument/2006/relationships/hyperlink" Target="https://en.wikipedia.org/wiki/HMS_Challenger" TargetMode="External"/><Relationship Id="rId3" Type="http://schemas.openxmlformats.org/officeDocument/2006/relationships/hyperlink" Target="https://en.wikipedia.org/wiki/France" TargetMode="External"/><Relationship Id="rId7" Type="http://schemas.openxmlformats.org/officeDocument/2006/relationships/hyperlink" Target="https://en.wikipedia.org/wiki/Africa" TargetMode="External"/><Relationship Id="rId12" Type="http://schemas.openxmlformats.org/officeDocument/2006/relationships/hyperlink" Target="https://en.wikipedia.org/wiki/Challenger_expedition" TargetMode="External"/><Relationship Id="rId2" Type="http://schemas.openxmlformats.org/officeDocument/2006/relationships/hyperlink" Target="https://en.wikipedia.org/wiki/Deep_sea" TargetMode="External"/><Relationship Id="rId1" Type="http://schemas.openxmlformats.org/officeDocument/2006/relationships/slideLayout" Target="../slideLayouts/slideLayout2.xml"/><Relationship Id="rId6" Type="http://schemas.openxmlformats.org/officeDocument/2006/relationships/hyperlink" Target="https://en.wikipedia.org/wiki/Brazil" TargetMode="External"/><Relationship Id="rId11" Type="http://schemas.openxmlformats.org/officeDocument/2006/relationships/hyperlink" Target="https://en.wikipedia.org/wiki/British_Government" TargetMode="External"/><Relationship Id="rId5" Type="http://schemas.openxmlformats.org/officeDocument/2006/relationships/hyperlink" Target="https://en.wikipedia.org/wiki/Atlantic_ocean" TargetMode="External"/><Relationship Id="rId15" Type="http://schemas.openxmlformats.org/officeDocument/2006/relationships/hyperlink" Target="https://en.wikipedia.org/wiki/Species" TargetMode="External"/><Relationship Id="rId10" Type="http://schemas.openxmlformats.org/officeDocument/2006/relationships/hyperlink" Target="https://en.wikipedia.org/wiki/Crinoid" TargetMode="External"/><Relationship Id="rId4" Type="http://schemas.openxmlformats.org/officeDocument/2006/relationships/hyperlink" Target="https://en.wikipedia.org/wiki/Pierre_Simon_de_Laplace" TargetMode="External"/><Relationship Id="rId9" Type="http://schemas.openxmlformats.org/officeDocument/2006/relationships/hyperlink" Target="https://en.wikipedia.org/wiki/Norway" TargetMode="External"/><Relationship Id="rId14" Type="http://schemas.openxmlformats.org/officeDocument/2006/relationships/hyperlink" Target="https://en.wikipedia.org/wiki/Gener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Deep-sea_exploration#cite_note-history1-2" TargetMode="External"/><Relationship Id="rId2" Type="http://schemas.openxmlformats.org/officeDocument/2006/relationships/hyperlink" Target="https://en.wikipedia.org/wiki/Sir_James_Clark_Ross" TargetMode="External"/><Relationship Id="rId1" Type="http://schemas.openxmlformats.org/officeDocument/2006/relationships/slideLayout" Target="../slideLayouts/slideLayout2.xml"/><Relationship Id="rId4" Type="http://schemas.openxmlformats.org/officeDocument/2006/relationships/hyperlink" Target="https://en.wikipedia.org/wiki/Deep-sea_exploration#cite_note-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838200"/>
            <a:ext cx="10768145" cy="3657600"/>
          </a:xfrm>
        </p:spPr>
        <p:txBody>
          <a:bodyPr>
            <a:normAutofit fontScale="90000"/>
          </a:bodyPr>
          <a:lstStyle/>
          <a:p>
            <a:pPr algn="r"/>
            <a:r>
              <a:rPr lang="en-US" sz="4400" dirty="0" smtClean="0">
                <a:solidFill>
                  <a:srgbClr val="92D050"/>
                </a:solidFill>
              </a:rPr>
              <a:t> </a:t>
            </a:r>
            <a:r>
              <a:rPr lang="en-US" sz="6000" b="1" dirty="0" smtClean="0">
                <a:solidFill>
                  <a:srgbClr val="92D050"/>
                </a:solidFill>
              </a:rPr>
              <a:t>EXORSA V5.0</a:t>
            </a:r>
            <a:r>
              <a:rPr lang="en-US" sz="6000" b="1" dirty="0" smtClean="0"/>
              <a:t/>
            </a:r>
            <a:br>
              <a:rPr lang="en-US" sz="6000" b="1" dirty="0" smtClean="0"/>
            </a:br>
            <a:r>
              <a:rPr lang="en-US" sz="4400" dirty="0" smtClean="0"/>
              <a:t/>
            </a:r>
            <a:br>
              <a:rPr lang="en-US" sz="4400" dirty="0" smtClean="0"/>
            </a:br>
            <a:r>
              <a:rPr lang="en-US" sz="4400" dirty="0" smtClean="0"/>
              <a:t>On Behalf of the</a:t>
            </a:r>
            <a:r>
              <a:rPr lang="en-US" sz="4800" dirty="0" smtClean="0"/>
              <a:t/>
            </a:r>
            <a:br>
              <a:rPr lang="en-US" sz="4800" dirty="0" smtClean="0"/>
            </a:br>
            <a:r>
              <a:rPr lang="en-US" sz="4800" dirty="0" smtClean="0"/>
              <a:t> </a:t>
            </a:r>
            <a:r>
              <a:rPr lang="en-US" sz="4800" b="1" dirty="0" smtClean="0">
                <a:solidFill>
                  <a:srgbClr val="FF0000"/>
                </a:solidFill>
                <a:effectLst>
                  <a:glow rad="63500">
                    <a:schemeClr val="accent2">
                      <a:satMod val="175000"/>
                      <a:alpha val="40000"/>
                    </a:schemeClr>
                  </a:glow>
                  <a:outerShdw blurRad="50800" dist="38100" dir="10800000" algn="r" rotWithShape="0">
                    <a:prstClr val="black">
                      <a:alpha val="40000"/>
                    </a:prstClr>
                  </a:outerShdw>
                </a:effectLst>
              </a:rPr>
              <a:t>Purulia Government Engineering </a:t>
            </a:r>
            <a:r>
              <a:rPr lang="en-US" sz="4800" b="1" dirty="0" smtClean="0">
                <a:solidFill>
                  <a:srgbClr val="FF0000"/>
                </a:solidFill>
                <a:effectLst>
                  <a:glow rad="63500">
                    <a:schemeClr val="accent2">
                      <a:satMod val="175000"/>
                      <a:alpha val="40000"/>
                    </a:schemeClr>
                  </a:glow>
                  <a:outerShdw blurRad="50800" dist="38100" dir="10800000" algn="r" rotWithShape="0">
                    <a:prstClr val="black">
                      <a:alpha val="40000"/>
                    </a:prstClr>
                  </a:outerShdw>
                </a:effectLst>
              </a:rPr>
              <a:t>College</a:t>
            </a:r>
            <a:br>
              <a:rPr lang="en-US" sz="4800" b="1" dirty="0" smtClean="0">
                <a:solidFill>
                  <a:srgbClr val="FF0000"/>
                </a:solidFill>
                <a:effectLst>
                  <a:glow rad="63500">
                    <a:schemeClr val="accent2">
                      <a:satMod val="175000"/>
                      <a:alpha val="40000"/>
                    </a:schemeClr>
                  </a:glow>
                  <a:outerShdw blurRad="50800" dist="38100" dir="10800000" algn="r" rotWithShape="0">
                    <a:prstClr val="black">
                      <a:alpha val="40000"/>
                    </a:prstClr>
                  </a:outerShdw>
                </a:effectLst>
              </a:rPr>
            </a:br>
            <a:r>
              <a:rPr lang="en-US" sz="4800" b="1" dirty="0" smtClean="0">
                <a:solidFill>
                  <a:srgbClr val="FF0000"/>
                </a:solidFill>
                <a:effectLst>
                  <a:glow rad="63500">
                    <a:schemeClr val="accent2">
                      <a:satMod val="175000"/>
                      <a:alpha val="40000"/>
                    </a:schemeClr>
                  </a:glow>
                  <a:outerShdw blurRad="50800" dist="38100" dir="10800000" algn="r" rotWithShape="0">
                    <a:prstClr val="black">
                      <a:alpha val="40000"/>
                    </a:prstClr>
                  </a:outerShdw>
                </a:effectLst>
              </a:rPr>
              <a:t/>
            </a:r>
            <a:br>
              <a:rPr lang="en-US" sz="4800" b="1" dirty="0" smtClean="0">
                <a:solidFill>
                  <a:srgbClr val="FF0000"/>
                </a:solidFill>
                <a:effectLst>
                  <a:glow rad="63500">
                    <a:schemeClr val="accent2">
                      <a:satMod val="175000"/>
                      <a:alpha val="40000"/>
                    </a:schemeClr>
                  </a:glow>
                  <a:outerShdw blurRad="50800" dist="38100" dir="10800000" algn="r" rotWithShape="0">
                    <a:prstClr val="black">
                      <a:alpha val="40000"/>
                    </a:prstClr>
                  </a:outerShdw>
                </a:effectLst>
              </a:rPr>
            </a:br>
            <a:r>
              <a:rPr lang="en-US" sz="4800" b="1" u="sng" dirty="0" smtClean="0">
                <a:solidFill>
                  <a:srgbClr val="FF0000"/>
                </a:solidFill>
                <a:effectLst>
                  <a:glow rad="63500">
                    <a:schemeClr val="accent2">
                      <a:satMod val="175000"/>
                      <a:alpha val="40000"/>
                    </a:schemeClr>
                  </a:glow>
                  <a:outerShdw blurRad="50800" dist="38100" dir="10800000" algn="r" rotWithShape="0">
                    <a:prstClr val="black">
                      <a:alpha val="40000"/>
                    </a:prstClr>
                  </a:outerShdw>
                </a:effectLst>
              </a:rPr>
              <a:t>DEEP OCEAN MISSION  </a:t>
            </a:r>
            <a:endParaRPr lang="en-US" sz="4800" b="1" u="sng" dirty="0">
              <a:solidFill>
                <a:srgbClr val="FF0000"/>
              </a:solidFill>
              <a:effectLst>
                <a:glow rad="63500">
                  <a:schemeClr val="accent2">
                    <a:satMod val="175000"/>
                    <a:alpha val="40000"/>
                  </a:schemeClr>
                </a:glow>
                <a:outerShdw blurRad="50800" dist="38100" dir="10800000" algn="r" rotWithShape="0">
                  <a:prstClr val="black">
                    <a:alpha val="40000"/>
                  </a:prstClr>
                </a:outerShdw>
              </a:effectLst>
            </a:endParaRPr>
          </a:p>
        </p:txBody>
      </p:sp>
      <p:sp>
        <p:nvSpPr>
          <p:cNvPr id="3" name="Subtitle 2"/>
          <p:cNvSpPr>
            <a:spLocks noGrp="1"/>
          </p:cNvSpPr>
          <p:nvPr>
            <p:ph type="subTitle" idx="1"/>
          </p:nvPr>
        </p:nvSpPr>
        <p:spPr>
          <a:xfrm>
            <a:off x="4899396" y="4953000"/>
            <a:ext cx="7289429" cy="1676400"/>
          </a:xfrm>
        </p:spPr>
        <p:txBody>
          <a:bodyPr>
            <a:normAutofit fontScale="92500" lnSpcReduction="10000"/>
          </a:bodyPr>
          <a:lstStyle/>
          <a:p>
            <a:pPr algn="r"/>
            <a:r>
              <a:rPr lang="en-US" sz="3600" b="1" dirty="0" smtClean="0"/>
              <a:t>Presented by:</a:t>
            </a:r>
            <a:r>
              <a:rPr lang="en-US" sz="3200" b="1" dirty="0" smtClean="0"/>
              <a:t>-        </a:t>
            </a:r>
          </a:p>
          <a:p>
            <a:pPr algn="r"/>
            <a:r>
              <a:rPr lang="en-US" sz="2400" dirty="0" smtClean="0"/>
              <a:t>    </a:t>
            </a:r>
            <a:r>
              <a:rPr lang="en-US" sz="2400" dirty="0" smtClean="0">
                <a:solidFill>
                  <a:schemeClr val="accent5">
                    <a:lumMod val="50000"/>
                  </a:schemeClr>
                </a:solidFill>
              </a:rPr>
              <a:t>ROHIT PRASAD SHAW</a:t>
            </a:r>
            <a:endParaRPr lang="en-US" dirty="0" smtClean="0">
              <a:solidFill>
                <a:schemeClr val="accent5">
                  <a:lumMod val="50000"/>
                </a:schemeClr>
              </a:solidFill>
            </a:endParaRPr>
          </a:p>
          <a:p>
            <a:pPr algn="r"/>
            <a:r>
              <a:rPr lang="en-US" sz="2000" dirty="0" smtClean="0"/>
              <a:t>           </a:t>
            </a:r>
            <a:r>
              <a:rPr lang="en-US" sz="2000" dirty="0" smtClean="0">
                <a:solidFill>
                  <a:srgbClr val="00B050"/>
                </a:solidFill>
              </a:rPr>
              <a:t>Dept-Civil engineering</a:t>
            </a:r>
          </a:p>
          <a:p>
            <a:pPr algn="r"/>
            <a:r>
              <a:rPr lang="en-US" sz="2000" dirty="0" smtClean="0">
                <a:solidFill>
                  <a:srgbClr val="00B050"/>
                </a:solidFill>
              </a:rPr>
              <a:t>(2016-20)</a:t>
            </a:r>
          </a:p>
          <a:p>
            <a:pPr algn="r"/>
            <a:r>
              <a:rPr lang="en-US" sz="2000" dirty="0" smtClean="0">
                <a:solidFill>
                  <a:srgbClr val="00B050"/>
                </a:solidFill>
              </a:rPr>
              <a:t>2</a:t>
            </a:r>
            <a:r>
              <a:rPr lang="en-US" sz="2000" baseline="30000" dirty="0" smtClean="0">
                <a:solidFill>
                  <a:srgbClr val="00B050"/>
                </a:solidFill>
              </a:rPr>
              <a:t>nd</a:t>
            </a:r>
            <a:r>
              <a:rPr lang="en-US" sz="2000" dirty="0" smtClean="0">
                <a:solidFill>
                  <a:srgbClr val="00B050"/>
                </a:solidFill>
              </a:rPr>
              <a:t> Year</a:t>
            </a:r>
            <a:endParaRPr lang="en-US" sz="2000" dirty="0">
              <a:solidFill>
                <a:srgbClr val="00B050"/>
              </a:solidFill>
            </a:endParaRPr>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40" presetClass="entr" presetSubtype="0" fill="hold"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40" presetClass="entr" presetSubtype="0" fill="hold" nodeType="with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40" presetClass="entr" presetSubtype="0" fill="hold" nodeType="with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childTnLst>
                                </p:cTn>
                              </p:par>
                              <p:par>
                                <p:cTn id="34" presetID="40" presetClass="entr" presetSubtype="0" fill="hold" nodeType="withEffect">
                                  <p:stCondLst>
                                    <p:cond delay="0"/>
                                  </p:stCondLst>
                                  <p:iterate type="lt">
                                    <p:tmPct val="10000"/>
                                  </p:iterate>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C00000"/>
                </a:solidFill>
              </a:rPr>
              <a:t>Exploration</a:t>
            </a:r>
            <a:r>
              <a:rPr lang="en-US" dirty="0" smtClean="0"/>
              <a:t/>
            </a:r>
            <a:br>
              <a:rPr lang="en-US" dirty="0" smtClean="0"/>
            </a:br>
            <a:endParaRPr lang="en-US" dirty="0"/>
          </a:p>
        </p:txBody>
      </p:sp>
      <p:sp>
        <p:nvSpPr>
          <p:cNvPr id="8" name="Content Placeholder 7"/>
          <p:cNvSpPr>
            <a:spLocks noGrp="1"/>
          </p:cNvSpPr>
          <p:nvPr>
            <p:ph idx="1"/>
          </p:nvPr>
        </p:nvSpPr>
        <p:spPr/>
        <p:txBody>
          <a:bodyPr>
            <a:noAutofit/>
          </a:bodyPr>
          <a:lstStyle/>
          <a:p>
            <a:r>
              <a:rPr lang="en-US" sz="2800" dirty="0" smtClean="0">
                <a:solidFill>
                  <a:srgbClr val="7030A0"/>
                </a:solidFill>
              </a:rPr>
              <a:t>Describing </a:t>
            </a:r>
            <a:r>
              <a:rPr lang="en-US" sz="2800" dirty="0" smtClean="0">
                <a:solidFill>
                  <a:srgbClr val="7030A0"/>
                </a:solidFill>
              </a:rPr>
              <a:t>the operation and use of an autonomous </a:t>
            </a:r>
            <a:r>
              <a:rPr lang="en-US" sz="2800" dirty="0" err="1" smtClean="0">
                <a:solidFill>
                  <a:srgbClr val="7030A0"/>
                </a:solidFill>
              </a:rPr>
              <a:t>lander</a:t>
            </a:r>
            <a:r>
              <a:rPr lang="en-US" sz="2800" dirty="0" smtClean="0">
                <a:solidFill>
                  <a:srgbClr val="7030A0"/>
                </a:solidFill>
              </a:rPr>
              <a:t> (RV </a:t>
            </a:r>
            <a:r>
              <a:rPr lang="en-US" sz="2800" dirty="0" err="1" smtClean="0">
                <a:solidFill>
                  <a:srgbClr val="7030A0"/>
                </a:solidFill>
              </a:rPr>
              <a:t>Kaharoa</a:t>
            </a:r>
            <a:r>
              <a:rPr lang="en-US" sz="2800" dirty="0" smtClean="0">
                <a:solidFill>
                  <a:srgbClr val="7030A0"/>
                </a:solidFill>
              </a:rPr>
              <a:t>) in deep-sea research; the fish seen are the </a:t>
            </a:r>
            <a:r>
              <a:rPr lang="en-US" sz="2800" dirty="0" smtClean="0">
                <a:solidFill>
                  <a:srgbClr val="7030A0"/>
                </a:solidFill>
                <a:hlinkClick r:id="rId2" tooltip="Abyssal grenadier"/>
              </a:rPr>
              <a:t>abyssal grenadier</a:t>
            </a:r>
            <a:r>
              <a:rPr lang="en-US" sz="2800" dirty="0" smtClean="0">
                <a:solidFill>
                  <a:srgbClr val="7030A0"/>
                </a:solidFill>
              </a:rPr>
              <a:t> (</a:t>
            </a:r>
            <a:r>
              <a:rPr lang="en-US" sz="2800" i="1" dirty="0" err="1" smtClean="0">
                <a:solidFill>
                  <a:srgbClr val="7030A0"/>
                </a:solidFill>
              </a:rPr>
              <a:t>Coryphaenoides</a:t>
            </a:r>
            <a:r>
              <a:rPr lang="en-US" sz="2800" i="1" dirty="0" smtClean="0">
                <a:solidFill>
                  <a:srgbClr val="7030A0"/>
                </a:solidFill>
              </a:rPr>
              <a:t> </a:t>
            </a:r>
            <a:r>
              <a:rPr lang="en-US" sz="2800" i="1" dirty="0" err="1" smtClean="0">
                <a:solidFill>
                  <a:srgbClr val="7030A0"/>
                </a:solidFill>
              </a:rPr>
              <a:t>armatus</a:t>
            </a:r>
            <a:r>
              <a:rPr lang="en-US" sz="2800" dirty="0" smtClean="0">
                <a:solidFill>
                  <a:srgbClr val="7030A0"/>
                </a:solidFill>
              </a:rPr>
              <a:t>).</a:t>
            </a:r>
          </a:p>
          <a:p>
            <a:r>
              <a:rPr lang="en-US" sz="2800" dirty="0" smtClean="0">
                <a:solidFill>
                  <a:srgbClr val="7030A0"/>
                </a:solidFill>
              </a:rPr>
              <a:t>The deep sea is one of the less explored areas on Earth. Pressures even in the </a:t>
            </a:r>
            <a:r>
              <a:rPr lang="en-US" sz="2800" dirty="0" err="1" smtClean="0">
                <a:solidFill>
                  <a:srgbClr val="7030A0"/>
                </a:solidFill>
              </a:rPr>
              <a:t>mesopelagic</a:t>
            </a:r>
            <a:r>
              <a:rPr lang="en-US" sz="2800" dirty="0" smtClean="0">
                <a:solidFill>
                  <a:srgbClr val="7030A0"/>
                </a:solidFill>
              </a:rPr>
              <a:t> become too great for traditional exploration methods, demanding alternative approaches for deep sea research. Baited camera stations, small manned submersibles and ROVs (</a:t>
            </a:r>
            <a:r>
              <a:rPr lang="en-US" sz="2800" dirty="0" smtClean="0">
                <a:solidFill>
                  <a:srgbClr val="7030A0"/>
                </a:solidFill>
                <a:hlinkClick r:id="rId3" tooltip="Remotely operated vehicle"/>
              </a:rPr>
              <a:t>remotely operated vehicles</a:t>
            </a:r>
            <a:r>
              <a:rPr lang="en-US" sz="2800" dirty="0" smtClean="0">
                <a:solidFill>
                  <a:srgbClr val="7030A0"/>
                </a:solidFill>
              </a:rPr>
              <a:t>) are three methods utilized to explore </a:t>
            </a:r>
            <a:r>
              <a:rPr lang="en-US" sz="2800" dirty="0" smtClean="0">
                <a:solidFill>
                  <a:srgbClr val="7030A0"/>
                </a:solidFill>
              </a:rPr>
              <a:t>the.</a:t>
            </a:r>
            <a:endParaRPr lang="en-US" sz="2800" dirty="0" smtClean="0">
              <a:solidFill>
                <a:srgbClr val="7030A0"/>
              </a:solidFill>
            </a:endParaRPr>
          </a:p>
          <a:p>
            <a:endParaRPr lang="en-US" sz="2800" dirty="0">
              <a:solidFill>
                <a:srgbClr val="7030A0"/>
              </a:solidFill>
            </a:endParaRPr>
          </a:p>
        </p:txBody>
      </p:sp>
      <p:sp>
        <p:nvSpPr>
          <p:cNvPr id="3" name="Date Placeholder 2"/>
          <p:cNvSpPr>
            <a:spLocks noGrp="1"/>
          </p:cNvSpPr>
          <p:nvPr>
            <p:ph type="dt" sz="half" idx="10"/>
          </p:nvPr>
        </p:nvSpPr>
        <p:spPr/>
        <p:txBody>
          <a:bodyPr/>
          <a:lstStyle/>
          <a:p>
            <a:fld id="{5E7E841F-1E23-4D12-8C55-6B55C9250F6F}"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10</a:t>
            </a:fld>
            <a:endParaRPr lang="en-US"/>
          </a:p>
        </p:txBody>
      </p:sp>
    </p:spTree>
    <p:extLst>
      <p:ext uri="{BB962C8B-B14F-4D97-AF65-F5344CB8AC3E}">
        <p14:creationId xmlns="" xmlns:p14="http://schemas.microsoft.com/office/powerpoint/2010/main" val="1653943558"/>
      </p:ext>
    </p:extLst>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6612" y="1701800"/>
            <a:ext cx="10438051" cy="4470400"/>
          </a:xfrm>
        </p:spPr>
        <p:txBody>
          <a:bodyPr>
            <a:noAutofit/>
          </a:bodyPr>
          <a:lstStyle/>
          <a:p>
            <a:r>
              <a:rPr lang="en-US" sz="2800" dirty="0" smtClean="0"/>
              <a:t>ocean's depths. Because of the difficulty and cost of exploring this zone, current knowledge is limited. Pressure increases at approximately one </a:t>
            </a:r>
            <a:r>
              <a:rPr lang="en-US" sz="2800" dirty="0" smtClean="0">
                <a:hlinkClick r:id="rId2" tooltip="Atmosphere (unit)"/>
              </a:rPr>
              <a:t>atmosphere</a:t>
            </a:r>
            <a:r>
              <a:rPr lang="en-US" sz="2800" dirty="0" smtClean="0"/>
              <a:t> for every 10 meters meaning that some areas of the deep sea can reach pressures of above 1,000 atmospheres. This not only makes great depths very difficult to reach without mechanical aids, but also provides a significant difficulty when attempting to study any organisms that may live in these areas as their cell chemistry will be adapted to such vast pressures</a:t>
            </a:r>
            <a:endParaRPr lang="en-US" sz="2800" dirty="0"/>
          </a:p>
        </p:txBody>
      </p:sp>
      <p:sp>
        <p:nvSpPr>
          <p:cNvPr id="3" name="Date Placeholder 2"/>
          <p:cNvSpPr>
            <a:spLocks noGrp="1"/>
          </p:cNvSpPr>
          <p:nvPr>
            <p:ph type="dt" sz="half" idx="10"/>
          </p:nvPr>
        </p:nvSpPr>
        <p:spPr/>
        <p:txBody>
          <a:bodyPr/>
          <a:lstStyle/>
          <a:p>
            <a:fld id="{5FCC6C14-3CD8-44AB-83B5-ACF657648613}"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11</a:t>
            </a:fld>
            <a:endParaRPr lang="en-US"/>
          </a:p>
        </p:txBody>
      </p:sp>
    </p:spTree>
    <p:extLst>
      <p:ext uri="{BB962C8B-B14F-4D97-AF65-F5344CB8AC3E}">
        <p14:creationId xmlns="" xmlns:p14="http://schemas.microsoft.com/office/powerpoint/2010/main" val="1653943558"/>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09800"/>
            <a:ext cx="7921386" cy="1930400"/>
          </a:xfrm>
          <a:scene3d>
            <a:camera prst="orthographicFront"/>
            <a:lightRig rig="threePt" dir="t"/>
          </a:scene3d>
          <a:sp3d>
            <a:bevelT prst="relaxedInset"/>
          </a:sp3d>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skerville Old Face" pitchFamily="18" charset="0"/>
              </a:rPr>
              <a:t>THANK YOU</a:t>
            </a:r>
            <a:endParaRPr lang="en-U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skerville Old Face" pitchFamily="18" charset="0"/>
            </a:endParaRPr>
          </a:p>
        </p:txBody>
      </p:sp>
    </p:spTree>
    <p:extLst>
      <p:ext uri="{BB962C8B-B14F-4D97-AF65-F5344CB8AC3E}">
        <p14:creationId xmlns="" xmlns:p14="http://schemas.microsoft.com/office/powerpoint/2010/main" val="199769798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rPr>
              <a:t>INTRODUCTION</a:t>
            </a:r>
            <a:endParaRPr lang="en-US" sz="4800" b="1" dirty="0">
              <a:solidFill>
                <a:srgbClr val="C00000"/>
              </a:solidFill>
            </a:endParaRPr>
          </a:p>
        </p:txBody>
      </p:sp>
      <p:sp>
        <p:nvSpPr>
          <p:cNvPr id="3" name="Content Placeholder 2"/>
          <p:cNvSpPr>
            <a:spLocks noGrp="1"/>
          </p:cNvSpPr>
          <p:nvPr>
            <p:ph idx="1"/>
          </p:nvPr>
        </p:nvSpPr>
        <p:spPr>
          <a:xfrm>
            <a:off x="1117309" y="1447800"/>
            <a:ext cx="10157354" cy="5105400"/>
          </a:xfrm>
        </p:spPr>
        <p:txBody>
          <a:bodyPr>
            <a:normAutofit/>
          </a:bodyPr>
          <a:lstStyle/>
          <a:p>
            <a:r>
              <a:rPr lang="en-US" sz="2800" dirty="0" smtClean="0">
                <a:solidFill>
                  <a:schemeClr val="bg2">
                    <a:lumMod val="25000"/>
                  </a:schemeClr>
                </a:solidFill>
              </a:rPr>
              <a:t> </a:t>
            </a:r>
            <a:r>
              <a:rPr lang="en-US" sz="2800" dirty="0" smtClean="0">
                <a:solidFill>
                  <a:schemeClr val="bg2">
                    <a:lumMod val="25000"/>
                  </a:schemeClr>
                </a:solidFill>
              </a:rPr>
              <a:t>The Union Ministry of Earth Sciences (</a:t>
            </a:r>
            <a:r>
              <a:rPr lang="en-US" sz="2800" dirty="0" err="1" smtClean="0">
                <a:solidFill>
                  <a:schemeClr val="bg2">
                    <a:lumMod val="25000"/>
                  </a:schemeClr>
                </a:solidFill>
              </a:rPr>
              <a:t>MoES</a:t>
            </a:r>
            <a:r>
              <a:rPr lang="en-US" sz="2800" dirty="0" smtClean="0">
                <a:solidFill>
                  <a:schemeClr val="bg2">
                    <a:lumMod val="25000"/>
                  </a:schemeClr>
                </a:solidFill>
              </a:rPr>
              <a:t>) is all set to launch ‘Deep Ocean Mission’ by January 2018, which is expected to improve India’s position in ocean research field, M </a:t>
            </a:r>
            <a:r>
              <a:rPr lang="en-US" sz="2800" dirty="0" err="1" smtClean="0">
                <a:solidFill>
                  <a:schemeClr val="bg2">
                    <a:lumMod val="25000"/>
                  </a:schemeClr>
                </a:solidFill>
              </a:rPr>
              <a:t>Rajeevan</a:t>
            </a:r>
            <a:r>
              <a:rPr lang="en-US" sz="2800" dirty="0" smtClean="0">
                <a:solidFill>
                  <a:schemeClr val="bg2">
                    <a:lumMod val="25000"/>
                  </a:schemeClr>
                </a:solidFill>
              </a:rPr>
              <a:t>, Secretary, </a:t>
            </a:r>
            <a:r>
              <a:rPr lang="en-US" sz="2800" dirty="0" err="1" smtClean="0">
                <a:solidFill>
                  <a:schemeClr val="bg2">
                    <a:lumMod val="25000"/>
                  </a:schemeClr>
                </a:solidFill>
              </a:rPr>
              <a:t>MoES</a:t>
            </a:r>
            <a:r>
              <a:rPr lang="en-US" sz="2800" dirty="0" smtClean="0">
                <a:solidFill>
                  <a:schemeClr val="bg2">
                    <a:lumMod val="25000"/>
                  </a:schemeClr>
                </a:solidFill>
              </a:rPr>
              <a:t> said here on Tuesday</a:t>
            </a:r>
            <a:r>
              <a:rPr lang="en-US" dirty="0" smtClean="0">
                <a:solidFill>
                  <a:schemeClr val="bg2">
                    <a:lumMod val="25000"/>
                  </a:schemeClr>
                </a:solidFill>
              </a:rPr>
              <a:t>.</a:t>
            </a:r>
          </a:p>
          <a:p>
            <a:r>
              <a:rPr lang="en-US" sz="2600" dirty="0" smtClean="0">
                <a:solidFill>
                  <a:schemeClr val="bg2">
                    <a:lumMod val="25000"/>
                  </a:schemeClr>
                </a:solidFill>
              </a:rPr>
              <a:t>Mr. </a:t>
            </a:r>
            <a:r>
              <a:rPr lang="en-US" sz="2600" dirty="0" err="1" smtClean="0">
                <a:solidFill>
                  <a:schemeClr val="bg2">
                    <a:lumMod val="25000"/>
                  </a:schemeClr>
                </a:solidFill>
              </a:rPr>
              <a:t>Rajeevan</a:t>
            </a:r>
            <a:r>
              <a:rPr lang="en-US" sz="2600" dirty="0" smtClean="0">
                <a:solidFill>
                  <a:schemeClr val="bg2">
                    <a:lumMod val="25000"/>
                  </a:schemeClr>
                </a:solidFill>
              </a:rPr>
              <a:t>, who is also chairman of the </a:t>
            </a:r>
            <a:r>
              <a:rPr lang="en-US" sz="2600" dirty="0" err="1" smtClean="0">
                <a:solidFill>
                  <a:schemeClr val="bg2">
                    <a:lumMod val="25000"/>
                  </a:schemeClr>
                </a:solidFill>
              </a:rPr>
              <a:t>Polymetallic</a:t>
            </a:r>
            <a:r>
              <a:rPr lang="en-US" sz="2600" dirty="0" smtClean="0">
                <a:solidFill>
                  <a:schemeClr val="bg2">
                    <a:lumMod val="25000"/>
                  </a:schemeClr>
                </a:solidFill>
              </a:rPr>
              <a:t> Nodules Assessment Committee was addressing a workshop on ‘Three decades of India acquiring Pioneer Investor Status — Achievements and way forward’ at the CSIR-National Institute of Oceanography(NIO).</a:t>
            </a:r>
          </a:p>
          <a:p>
            <a:endParaRPr lang="en-US" dirty="0">
              <a:solidFill>
                <a:schemeClr val="bg2">
                  <a:lumMod val="25000"/>
                </a:schemeClr>
              </a:solidFill>
            </a:endParaRPr>
          </a:p>
        </p:txBody>
      </p:sp>
      <p:sp>
        <p:nvSpPr>
          <p:cNvPr id="4" name="Date Placeholder 3"/>
          <p:cNvSpPr>
            <a:spLocks noGrp="1"/>
          </p:cNvSpPr>
          <p:nvPr>
            <p:ph type="dt" sz="half" idx="10"/>
          </p:nvPr>
        </p:nvSpPr>
        <p:spPr/>
        <p:txBody>
          <a:bodyPr/>
          <a:lstStyle/>
          <a:p>
            <a:fld id="{15EA338C-87B8-48DB-9F99-A9693FA71136}" type="datetime1">
              <a:rPr lang="en-US" smtClean="0"/>
              <a:pPr/>
              <a:t>17-Sep-17</a:t>
            </a:fld>
            <a:endParaRPr lang="en-US" dirty="0"/>
          </a:p>
        </p:txBody>
      </p:sp>
      <p:sp>
        <p:nvSpPr>
          <p:cNvPr id="5" name="Slide Number Placeholder 4"/>
          <p:cNvSpPr>
            <a:spLocks noGrp="1"/>
          </p:cNvSpPr>
          <p:nvPr>
            <p:ph type="sldNum" sz="quarter" idx="12"/>
          </p:nvPr>
        </p:nvSpPr>
        <p:spPr/>
        <p:txBody>
          <a:bodyPr/>
          <a:lstStyle/>
          <a:p>
            <a:fld id="{DA60BA0E-20D0-4E7C-B286-26C960A6788F}" type="slidenum">
              <a:rPr lang="en-US" smtClean="0"/>
              <a:pPr/>
              <a:t>2</a:t>
            </a:fld>
            <a:endParaRPr lang="en-US"/>
          </a:p>
        </p:txBody>
      </p:sp>
    </p:spTree>
  </p:cSld>
  <p:clrMapOvr>
    <a:masterClrMapping/>
  </p:clrMapOvr>
  <p:transition spd="med">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89012" y="990600"/>
            <a:ext cx="10157354" cy="4470400"/>
          </a:xfrm>
        </p:spPr>
        <p:txBody>
          <a:bodyPr/>
          <a:lstStyle/>
          <a:p>
            <a:r>
              <a:rPr lang="en-US" sz="2800" dirty="0" smtClean="0">
                <a:solidFill>
                  <a:schemeClr val="accent6">
                    <a:lumMod val="75000"/>
                  </a:schemeClr>
                </a:solidFill>
              </a:rPr>
              <a:t>The program on poly metallic nodules was initiated at CSIR-NIO with the collection of the first nodule sample from Arabian Sea on board the first research vessel </a:t>
            </a:r>
            <a:r>
              <a:rPr lang="en-US" sz="2800" dirty="0" err="1" smtClean="0">
                <a:solidFill>
                  <a:schemeClr val="accent6">
                    <a:lumMod val="75000"/>
                  </a:schemeClr>
                </a:solidFill>
              </a:rPr>
              <a:t>Gaveshani</a:t>
            </a:r>
            <a:r>
              <a:rPr lang="en-US" sz="2800" dirty="0" smtClean="0">
                <a:solidFill>
                  <a:schemeClr val="accent6">
                    <a:lumMod val="75000"/>
                  </a:schemeClr>
                </a:solidFill>
              </a:rPr>
              <a:t> on January 26,1981. India was the first country in the world to have been given the pioneer area for exploration of deep-sea mineral, namely, </a:t>
            </a:r>
            <a:r>
              <a:rPr lang="en-US" sz="2800" dirty="0" err="1" smtClean="0">
                <a:solidFill>
                  <a:schemeClr val="accent6">
                    <a:lumMod val="75000"/>
                  </a:schemeClr>
                </a:solidFill>
              </a:rPr>
              <a:t>polymetallic</a:t>
            </a:r>
            <a:r>
              <a:rPr lang="en-US" sz="2800" dirty="0" smtClean="0">
                <a:solidFill>
                  <a:schemeClr val="accent6">
                    <a:lumMod val="75000"/>
                  </a:schemeClr>
                </a:solidFill>
              </a:rPr>
              <a:t> nodules in the Central Indian Ocean Basin in 1987.</a:t>
            </a:r>
          </a:p>
          <a:p>
            <a:endParaRPr lang="en-US" dirty="0">
              <a:solidFill>
                <a:schemeClr val="accent6">
                  <a:lumMod val="75000"/>
                </a:schemeClr>
              </a:solidFill>
            </a:endParaRPr>
          </a:p>
        </p:txBody>
      </p:sp>
      <p:sp>
        <p:nvSpPr>
          <p:cNvPr id="3" name="Date Placeholder 2"/>
          <p:cNvSpPr>
            <a:spLocks noGrp="1"/>
          </p:cNvSpPr>
          <p:nvPr>
            <p:ph type="dt" sz="half" idx="10"/>
          </p:nvPr>
        </p:nvSpPr>
        <p:spPr/>
        <p:txBody>
          <a:bodyPr/>
          <a:lstStyle/>
          <a:p>
            <a:fld id="{512C0EBB-09BD-453A-B20F-1AD241ABA612}"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3</a:t>
            </a:fld>
            <a:endParaRPr lang="en-US"/>
          </a:p>
        </p:txBody>
      </p:sp>
    </p:spTree>
    <p:extLst>
      <p:ext uri="{BB962C8B-B14F-4D97-AF65-F5344CB8AC3E}">
        <p14:creationId xmlns="" xmlns:p14="http://schemas.microsoft.com/office/powerpoint/2010/main" val="1653943558"/>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89012" y="685800"/>
            <a:ext cx="10363200" cy="5715000"/>
          </a:xfrm>
        </p:spPr>
        <p:txBody>
          <a:bodyPr>
            <a:normAutofit/>
          </a:bodyPr>
          <a:lstStyle/>
          <a:p>
            <a:r>
              <a:rPr lang="en-US" dirty="0" smtClean="0"/>
              <a:t>In general, modern scientific </a:t>
            </a:r>
            <a:r>
              <a:rPr lang="en-US" dirty="0" smtClean="0">
                <a:hlinkClick r:id="rId2" tooltip="Deep sea"/>
              </a:rPr>
              <a:t>Deep-sea</a:t>
            </a:r>
            <a:r>
              <a:rPr lang="en-US" dirty="0" smtClean="0"/>
              <a:t> exploration can be said to have begun when </a:t>
            </a:r>
            <a:r>
              <a:rPr lang="en-US" dirty="0" smtClean="0">
                <a:hlinkClick r:id="rId3" tooltip="France"/>
              </a:rPr>
              <a:t>French</a:t>
            </a:r>
            <a:r>
              <a:rPr lang="en-US" dirty="0" smtClean="0"/>
              <a:t> scientist </a:t>
            </a:r>
            <a:r>
              <a:rPr lang="en-US" dirty="0" smtClean="0">
                <a:hlinkClick r:id="rId4" tooltip="Pierre Simon de Laplace"/>
              </a:rPr>
              <a:t>Pierre Simon de </a:t>
            </a:r>
            <a:r>
              <a:rPr lang="en-US" dirty="0" err="1" smtClean="0">
                <a:hlinkClick r:id="rId4" tooltip="Pierre Simon de Laplace"/>
              </a:rPr>
              <a:t>Laplace</a:t>
            </a:r>
            <a:r>
              <a:rPr lang="en-US" dirty="0" err="1" smtClean="0"/>
              <a:t>investigated</a:t>
            </a:r>
            <a:r>
              <a:rPr lang="en-US" dirty="0" smtClean="0"/>
              <a:t> the average depth of the </a:t>
            </a:r>
            <a:r>
              <a:rPr lang="en-US" dirty="0" smtClean="0">
                <a:hlinkClick r:id="rId5" tooltip="Atlantic ocean"/>
              </a:rPr>
              <a:t>Atlantic ocean</a:t>
            </a:r>
            <a:r>
              <a:rPr lang="en-US" dirty="0" smtClean="0"/>
              <a:t> by observing tidal motions registered on </a:t>
            </a:r>
            <a:r>
              <a:rPr lang="en-US" dirty="0" smtClean="0">
                <a:hlinkClick r:id="rId6" tooltip="Brazil"/>
              </a:rPr>
              <a:t>Brazilian</a:t>
            </a:r>
            <a:r>
              <a:rPr lang="en-US" dirty="0" smtClean="0"/>
              <a:t> and </a:t>
            </a:r>
            <a:r>
              <a:rPr lang="en-US" dirty="0" smtClean="0">
                <a:hlinkClick r:id="rId7" tooltip="Africa"/>
              </a:rPr>
              <a:t>African</a:t>
            </a:r>
            <a:r>
              <a:rPr lang="en-US" dirty="0" smtClean="0"/>
              <a:t> coasts. He calculated the depth to be 3,962 m (13,000 ft), a value later proven quite accurate by soundings measurement.</a:t>
            </a:r>
            <a:r>
              <a:rPr lang="en-US" baseline="30000" dirty="0" smtClean="0">
                <a:hlinkClick r:id="rId8"/>
              </a:rPr>
              <a:t>[1]</a:t>
            </a:r>
            <a:r>
              <a:rPr lang="en-US" dirty="0" smtClean="0"/>
              <a:t> Later on, with increasing demand for submarine cables installment, accurate soundings was required and the first investigations of the sea bottom were undertaken. First deep-sea life forms were discovered in 1864 when </a:t>
            </a:r>
            <a:r>
              <a:rPr lang="en-US" dirty="0" smtClean="0">
                <a:hlinkClick r:id="rId9" tooltip="Norway"/>
              </a:rPr>
              <a:t>Norwegian</a:t>
            </a:r>
            <a:r>
              <a:rPr lang="en-US" dirty="0" smtClean="0"/>
              <a:t> researchers obtained a sample of a stalked </a:t>
            </a:r>
            <a:r>
              <a:rPr lang="en-US" dirty="0" err="1" smtClean="0">
                <a:hlinkClick r:id="rId10" tooltip="Crinoid"/>
              </a:rPr>
              <a:t>crinoid</a:t>
            </a:r>
            <a:r>
              <a:rPr lang="en-US" dirty="0" smtClean="0"/>
              <a:t> at a depth of 3,109 m (10,200 ft). The </a:t>
            </a:r>
            <a:r>
              <a:rPr lang="en-US" dirty="0" smtClean="0">
                <a:hlinkClick r:id="rId11" tooltip="British Government"/>
              </a:rPr>
              <a:t>British Government</a:t>
            </a:r>
            <a:r>
              <a:rPr lang="en-US" dirty="0" smtClean="0"/>
              <a:t> sent out the </a:t>
            </a:r>
            <a:r>
              <a:rPr lang="en-US" dirty="0" smtClean="0">
                <a:hlinkClick r:id="rId12" tooltip="Challenger expedition"/>
              </a:rPr>
              <a:t>Challenger expedition</a:t>
            </a:r>
            <a:r>
              <a:rPr lang="en-US" dirty="0" smtClean="0"/>
              <a:t> (a ship called the </a:t>
            </a:r>
            <a:r>
              <a:rPr lang="en-US" dirty="0" smtClean="0">
                <a:hlinkClick r:id="rId13" tooltip="HMS Challenger"/>
              </a:rPr>
              <a:t>HMS Challenger</a:t>
            </a:r>
            <a:r>
              <a:rPr lang="en-US" dirty="0" smtClean="0"/>
              <a:t>) in 1872 which discovered 715 new </a:t>
            </a:r>
            <a:r>
              <a:rPr lang="en-US" dirty="0" smtClean="0">
                <a:hlinkClick r:id="rId14" tooltip="Genera"/>
              </a:rPr>
              <a:t>genera</a:t>
            </a:r>
            <a:r>
              <a:rPr lang="en-US" dirty="0" smtClean="0"/>
              <a:t> and 4,417 new </a:t>
            </a:r>
            <a:r>
              <a:rPr lang="en-US" dirty="0" smtClean="0">
                <a:hlinkClick r:id="rId15" tooltip="Species"/>
              </a:rPr>
              <a:t>species</a:t>
            </a:r>
            <a:r>
              <a:rPr lang="en-US" dirty="0" smtClean="0"/>
              <a:t> of marine organisms over the space of 4 years.</a:t>
            </a:r>
            <a:r>
              <a:rPr lang="en-US" baseline="30000" dirty="0" smtClean="0">
                <a:hlinkClick r:id="rId8"/>
              </a:rPr>
              <a:t>[1]</a:t>
            </a:r>
            <a:endParaRPr lang="en-US" dirty="0" smtClean="0"/>
          </a:p>
          <a:p>
            <a:endParaRPr lang="en-US" dirty="0">
              <a:solidFill>
                <a:schemeClr val="accent6">
                  <a:lumMod val="75000"/>
                </a:schemeClr>
              </a:solidFill>
            </a:endParaRPr>
          </a:p>
        </p:txBody>
      </p:sp>
      <p:sp>
        <p:nvSpPr>
          <p:cNvPr id="3" name="Date Placeholder 2"/>
          <p:cNvSpPr>
            <a:spLocks noGrp="1"/>
          </p:cNvSpPr>
          <p:nvPr>
            <p:ph type="dt" sz="half" idx="10"/>
          </p:nvPr>
        </p:nvSpPr>
        <p:spPr/>
        <p:txBody>
          <a:bodyPr/>
          <a:lstStyle/>
          <a:p>
            <a:fld id="{512C0EBB-09BD-453A-B20F-1AD241ABA612}"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4</a:t>
            </a:fld>
            <a:endParaRPr lang="en-US"/>
          </a:p>
        </p:txBody>
      </p:sp>
    </p:spTree>
    <p:extLst>
      <p:ext uri="{BB962C8B-B14F-4D97-AF65-F5344CB8AC3E}">
        <p14:creationId xmlns="" xmlns:p14="http://schemas.microsoft.com/office/powerpoint/2010/main" val="1653943558"/>
      </p:ext>
    </p:extLst>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The first instrument used for deep-sea investigation was the sounding weight, used by British explorer </a:t>
            </a:r>
            <a:r>
              <a:rPr lang="en-US" sz="2800" dirty="0" smtClean="0">
                <a:hlinkClick r:id="rId2" tooltip="Sir James Clark Ross"/>
              </a:rPr>
              <a:t>Sir James Clark Ross</a:t>
            </a:r>
            <a:r>
              <a:rPr lang="en-US" sz="2800" dirty="0" smtClean="0"/>
              <a:t>.</a:t>
            </a:r>
            <a:r>
              <a:rPr lang="en-US" sz="2800" baseline="30000" dirty="0" smtClean="0">
                <a:hlinkClick r:id="rId3"/>
              </a:rPr>
              <a:t>[2]</a:t>
            </a:r>
            <a:r>
              <a:rPr lang="en-US" sz="2800" dirty="0" smtClean="0"/>
              <a:t> With this instrument, he reached a depth of 3,700 m (12,140 ft) in 1840.</a:t>
            </a:r>
            <a:r>
              <a:rPr lang="en-US" sz="2800" baseline="30000" dirty="0" smtClean="0">
                <a:hlinkClick r:id="rId4"/>
              </a:rPr>
              <a:t>[3]</a:t>
            </a:r>
            <a:r>
              <a:rPr lang="en-US" sz="2800" dirty="0" smtClean="0"/>
              <a:t> The Challenger expedition used similar instruments called Baillie sounding machines to extract samples from the sea bed</a:t>
            </a:r>
          </a:p>
          <a:p>
            <a:endParaRPr lang="en-US" sz="2800" dirty="0"/>
          </a:p>
        </p:txBody>
      </p:sp>
      <p:sp>
        <p:nvSpPr>
          <p:cNvPr id="4" name="Date Placeholder 3"/>
          <p:cNvSpPr>
            <a:spLocks noGrp="1"/>
          </p:cNvSpPr>
          <p:nvPr>
            <p:ph type="dt" sz="half" idx="10"/>
          </p:nvPr>
        </p:nvSpPr>
        <p:spPr/>
        <p:txBody>
          <a:bodyPr/>
          <a:lstStyle/>
          <a:p>
            <a:fld id="{07040797-C721-457B-AAD8-7A87E4A15E82}" type="datetime1">
              <a:rPr lang="en-US" smtClean="0"/>
              <a:pPr/>
              <a:t>17-Sep-17</a:t>
            </a:fld>
            <a:endParaRPr lang="en-US" dirty="0"/>
          </a:p>
        </p:txBody>
      </p:sp>
      <p:sp>
        <p:nvSpPr>
          <p:cNvPr id="5" name="Slide Number Placeholder 4"/>
          <p:cNvSpPr>
            <a:spLocks noGrp="1"/>
          </p:cNvSpPr>
          <p:nvPr>
            <p:ph type="sldNum" sz="quarter" idx="12"/>
          </p:nvPr>
        </p:nvSpPr>
        <p:spPr/>
        <p:txBody>
          <a:bodyPr/>
          <a:lstStyle/>
          <a:p>
            <a:fld id="{DA60BA0E-20D0-4E7C-B286-26C960A6788F}" type="slidenum">
              <a:rPr lang="en-US" smtClean="0"/>
              <a:pPr/>
              <a:t>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69236" y="482600"/>
            <a:ext cx="7719589" cy="6223000"/>
          </a:xfrm>
        </p:spPr>
        <p:txBody>
          <a:bodyPr>
            <a:normAutofit/>
          </a:bodyPr>
          <a:lstStyle/>
          <a:p>
            <a:r>
              <a:rPr lang="en-US" dirty="0" smtClean="0"/>
              <a:t>“This was based on the extensive surveys carried out by the scientists of CSIR-NIO, on several research ships leading to the allocation of an area of 150,000 sq km to the country with exclusive rights under the UN Law of the sea. Subsequently, environment impact assessment (EIA) studies for nodule mining by CSIR-NIO, development of metal extraction process by CSIR-National Metallurgical Laboratory, Jamshedpur, and CSIR-Institute for Minerals and Metals Technology, Bhubaneswar, and development of mining technology by National Institute of Ocean Technology (NIOT), Chennai, have been taken up under the national program on </a:t>
            </a:r>
            <a:r>
              <a:rPr lang="en-US" dirty="0" err="1" smtClean="0"/>
              <a:t>polymetallic</a:t>
            </a:r>
            <a:r>
              <a:rPr lang="en-US" dirty="0" smtClean="0"/>
              <a:t> nodules funded by </a:t>
            </a:r>
            <a:r>
              <a:rPr lang="en-US" dirty="0" err="1" smtClean="0"/>
              <a:t>MoES</a:t>
            </a:r>
            <a:r>
              <a:rPr lang="en-US" dirty="0" smtClean="0"/>
              <a:t>”, said NIO Director VSN Murthy.</a:t>
            </a:r>
            <a:endParaRPr lang="en-US" dirty="0"/>
          </a:p>
        </p:txBody>
      </p:sp>
      <p:sp>
        <p:nvSpPr>
          <p:cNvPr id="3" name="Date Placeholder 2"/>
          <p:cNvSpPr>
            <a:spLocks noGrp="1"/>
          </p:cNvSpPr>
          <p:nvPr>
            <p:ph type="dt" sz="half" idx="10"/>
          </p:nvPr>
        </p:nvSpPr>
        <p:spPr/>
        <p:txBody>
          <a:bodyPr/>
          <a:lstStyle/>
          <a:p>
            <a:fld id="{A795513B-D376-4F90-AFD2-B72A9172F086}"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6</a:t>
            </a:fld>
            <a:endParaRPr lang="en-US"/>
          </a:p>
        </p:txBody>
      </p:sp>
      <p:pic>
        <p:nvPicPr>
          <p:cNvPr id="1026" name="Picture 2" descr="C:\Users\ROHIT\Desktop\download (2).jpg"/>
          <p:cNvPicPr>
            <a:picLocks noChangeAspect="1" noChangeArrowheads="1"/>
          </p:cNvPicPr>
          <p:nvPr/>
        </p:nvPicPr>
        <p:blipFill>
          <a:blip r:embed="rId2" cstate="print"/>
          <a:srcRect/>
          <a:stretch>
            <a:fillRect/>
          </a:stretch>
        </p:blipFill>
        <p:spPr bwMode="auto">
          <a:xfrm>
            <a:off x="303212" y="381000"/>
            <a:ext cx="3867149" cy="3124200"/>
          </a:xfrm>
          <a:prstGeom prst="rect">
            <a:avLst/>
          </a:prstGeom>
          <a:noFill/>
        </p:spPr>
      </p:pic>
      <p:pic>
        <p:nvPicPr>
          <p:cNvPr id="1027" name="Picture 3" descr="C:\Users\ROHIT\Desktop\download.jpg"/>
          <p:cNvPicPr>
            <a:picLocks noChangeAspect="1" noChangeArrowheads="1"/>
          </p:cNvPicPr>
          <p:nvPr/>
        </p:nvPicPr>
        <p:blipFill>
          <a:blip r:embed="rId3" cstate="print"/>
          <a:srcRect/>
          <a:stretch>
            <a:fillRect/>
          </a:stretch>
        </p:blipFill>
        <p:spPr bwMode="auto">
          <a:xfrm>
            <a:off x="303212" y="3810000"/>
            <a:ext cx="3810000" cy="2514600"/>
          </a:xfrm>
          <a:prstGeom prst="rect">
            <a:avLst/>
          </a:prstGeom>
          <a:noFill/>
        </p:spPr>
      </p:pic>
    </p:spTree>
    <p:extLst>
      <p:ext uri="{BB962C8B-B14F-4D97-AF65-F5344CB8AC3E}">
        <p14:creationId xmlns="" xmlns:p14="http://schemas.microsoft.com/office/powerpoint/2010/main" val="1653943558"/>
      </p:ext>
    </p:extLst>
  </p:cSld>
  <p:clrMapOvr>
    <a:masterClrMapping/>
  </p:clrMapOvr>
  <p:transition spd="med">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C00000"/>
                </a:solidFill>
              </a:rPr>
              <a:t>OUR ACHIEVEMENTS</a:t>
            </a:r>
            <a:endParaRPr lang="en-US" b="1" dirty="0">
              <a:solidFill>
                <a:srgbClr val="C00000"/>
              </a:solidFill>
            </a:endParaRPr>
          </a:p>
        </p:txBody>
      </p:sp>
      <p:sp>
        <p:nvSpPr>
          <p:cNvPr id="6" name="Content Placeholder 5"/>
          <p:cNvSpPr>
            <a:spLocks noGrp="1"/>
          </p:cNvSpPr>
          <p:nvPr>
            <p:ph idx="1"/>
          </p:nvPr>
        </p:nvSpPr>
        <p:spPr/>
        <p:txBody>
          <a:bodyPr>
            <a:normAutofit/>
          </a:bodyPr>
          <a:lstStyle/>
          <a:p>
            <a:r>
              <a:rPr lang="en-US" sz="2800" dirty="0" smtClean="0">
                <a:solidFill>
                  <a:schemeClr val="bg2">
                    <a:lumMod val="25000"/>
                  </a:schemeClr>
                </a:solidFill>
              </a:rPr>
              <a:t>Based on the resource evaluation, India has now retained an area of 75,000 sq km with an estimated resource of about 100 million tons of strategic metals such copper, nickel, cobalt besides manganese and iron.</a:t>
            </a:r>
          </a:p>
          <a:p>
            <a:r>
              <a:rPr lang="en-US" sz="2800" dirty="0" smtClean="0">
                <a:solidFill>
                  <a:schemeClr val="bg2">
                    <a:lumMod val="25000"/>
                  </a:schemeClr>
                </a:solidFill>
              </a:rPr>
              <a:t>A FGM (First Generation Mine-site) with an area of 18,000 sq km has been identified. Latest technologies for extraction of metals from the minerals have also been developed.</a:t>
            </a:r>
          </a:p>
          <a:p>
            <a:endParaRPr lang="en-US" sz="2800" dirty="0">
              <a:solidFill>
                <a:schemeClr val="bg2">
                  <a:lumMod val="25000"/>
                </a:schemeClr>
              </a:solidFill>
            </a:endParaRPr>
          </a:p>
        </p:txBody>
      </p:sp>
      <p:sp>
        <p:nvSpPr>
          <p:cNvPr id="3" name="Date Placeholder 2"/>
          <p:cNvSpPr>
            <a:spLocks noGrp="1"/>
          </p:cNvSpPr>
          <p:nvPr>
            <p:ph type="dt" sz="half" idx="10"/>
          </p:nvPr>
        </p:nvSpPr>
        <p:spPr/>
        <p:txBody>
          <a:bodyPr/>
          <a:lstStyle/>
          <a:p>
            <a:fld id="{56613798-462B-4170-8C5B-0F9B5B0685CD}"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7</a:t>
            </a:fld>
            <a:endParaRPr lang="en-US"/>
          </a:p>
        </p:txBody>
      </p:sp>
    </p:spTree>
    <p:extLst>
      <p:ext uri="{BB962C8B-B14F-4D97-AF65-F5344CB8AC3E}">
        <p14:creationId xmlns="" xmlns:p14="http://schemas.microsoft.com/office/powerpoint/2010/main" val="1653943558"/>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3BC4C717-E248-4B48-AA98-29187476D7C7}"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8</a:t>
            </a:fld>
            <a:endParaRPr lang="en-US"/>
          </a:p>
        </p:txBody>
      </p:sp>
      <p:pic>
        <p:nvPicPr>
          <p:cNvPr id="2050" name="Picture 2" descr="C:\Users\ROHIT\Desktop\330px-Expl0511_-_Flickr_-_NOAA_Photo_Library.jpg"/>
          <p:cNvPicPr>
            <a:picLocks noGrp="1" noChangeAspect="1" noChangeArrowheads="1"/>
          </p:cNvPicPr>
          <p:nvPr>
            <p:ph idx="1"/>
          </p:nvPr>
        </p:nvPicPr>
        <p:blipFill>
          <a:blip r:embed="rId2" cstate="print"/>
          <a:srcRect/>
          <a:stretch>
            <a:fillRect/>
          </a:stretch>
        </p:blipFill>
        <p:spPr bwMode="auto">
          <a:xfrm>
            <a:off x="1293812" y="381000"/>
            <a:ext cx="9753600" cy="4402667"/>
          </a:xfrm>
          <a:prstGeom prst="rect">
            <a:avLst/>
          </a:prstGeom>
          <a:noFill/>
        </p:spPr>
      </p:pic>
      <p:sp>
        <p:nvSpPr>
          <p:cNvPr id="7" name="Rectangle 6"/>
          <p:cNvSpPr/>
          <p:nvPr/>
        </p:nvSpPr>
        <p:spPr>
          <a:xfrm>
            <a:off x="1522412" y="4876800"/>
            <a:ext cx="9220200" cy="1569660"/>
          </a:xfrm>
          <a:prstGeom prst="rect">
            <a:avLst/>
          </a:prstGeom>
        </p:spPr>
        <p:txBody>
          <a:bodyPr wrap="square">
            <a:spAutoFit/>
          </a:bodyPr>
          <a:lstStyle/>
          <a:p>
            <a:r>
              <a:rPr lang="en-US" b="1" dirty="0" smtClean="0"/>
              <a:t>The submersible's manipulator arm collecting a crab trap containing five </a:t>
            </a:r>
            <a:r>
              <a:rPr lang="en-US" b="1" dirty="0" err="1" smtClean="0"/>
              <a:t>galatheid</a:t>
            </a:r>
            <a:r>
              <a:rPr lang="en-US" b="1" dirty="0" smtClean="0"/>
              <a:t> crabs. This is an eel trap that has been modified to better catch deep sea fauna. Life on the Edge 2005 Expedition.</a:t>
            </a:r>
            <a:endParaRPr lang="en-US" b="1" dirty="0"/>
          </a:p>
        </p:txBody>
      </p:sp>
    </p:spTree>
    <p:extLst>
      <p:ext uri="{BB962C8B-B14F-4D97-AF65-F5344CB8AC3E}">
        <p14:creationId xmlns="" xmlns:p14="http://schemas.microsoft.com/office/powerpoint/2010/main" val="1653943558"/>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88111D-708B-459E-9827-8802904B1A54}" type="datetime1">
              <a:rPr lang="en-US" smtClean="0"/>
              <a:pPr/>
              <a:t>17-Sep-17</a:t>
            </a:fld>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9</a:t>
            </a:fld>
            <a:endParaRPr lang="en-US"/>
          </a:p>
        </p:txBody>
      </p:sp>
      <p:pic>
        <p:nvPicPr>
          <p:cNvPr id="3074" name="Picture 2" descr="C:\Users\ROHIT\Desktop\Wfm_pelagic.png"/>
          <p:cNvPicPr>
            <a:picLocks noGrp="1" noChangeAspect="1" noChangeArrowheads="1"/>
          </p:cNvPicPr>
          <p:nvPr>
            <p:ph idx="1"/>
          </p:nvPr>
        </p:nvPicPr>
        <p:blipFill>
          <a:blip r:embed="rId2" cstate="print"/>
          <a:srcRect/>
          <a:stretch>
            <a:fillRect/>
          </a:stretch>
        </p:blipFill>
        <p:spPr bwMode="auto">
          <a:xfrm>
            <a:off x="5432435" y="-3694"/>
            <a:ext cx="5843577" cy="6861694"/>
          </a:xfrm>
          <a:prstGeom prst="rect">
            <a:avLst/>
          </a:prstGeom>
          <a:noFill/>
        </p:spPr>
      </p:pic>
      <p:sp>
        <p:nvSpPr>
          <p:cNvPr id="7" name="Rectangle 6"/>
          <p:cNvSpPr/>
          <p:nvPr/>
        </p:nvSpPr>
        <p:spPr>
          <a:xfrm>
            <a:off x="2132012" y="6172200"/>
            <a:ext cx="3023928" cy="461665"/>
          </a:xfrm>
          <a:prstGeom prst="rect">
            <a:avLst/>
          </a:prstGeom>
        </p:spPr>
        <p:txBody>
          <a:bodyPr wrap="square">
            <a:spAutoFit/>
          </a:bodyPr>
          <a:lstStyle/>
          <a:p>
            <a:r>
              <a:rPr lang="en-US" b="1" dirty="0" smtClean="0"/>
              <a:t>Deep sea zones</a:t>
            </a:r>
            <a:endParaRPr lang="en-US" b="1" dirty="0"/>
          </a:p>
        </p:txBody>
      </p:sp>
    </p:spTree>
    <p:extLst>
      <p:ext uri="{BB962C8B-B14F-4D97-AF65-F5344CB8AC3E}">
        <p14:creationId xmlns="" xmlns:p14="http://schemas.microsoft.com/office/powerpoint/2010/main" val="1653943558"/>
      </p:ext>
    </p:extLst>
  </p:cSld>
  <p:clrMapOvr>
    <a:masterClrMapping/>
  </p:clrMapOvr>
  <p:transition spd="med">
    <p:wheel spokes="1"/>
  </p:transition>
  <p:timing>
    <p:tnLst>
      <p:par>
        <p:cTn id="1" dur="indefinite" restart="never" nodeType="tmRoot"/>
      </p:par>
    </p:tnLst>
  </p:timing>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tf02787940</Template>
  <TotalTime>146</TotalTime>
  <Words>495</Words>
  <Application>Microsoft Office PowerPoint</Application>
  <PresentationFormat>Custom</PresentationFormat>
  <Paragraphs>44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tf02787940</vt:lpstr>
      <vt:lpstr> EXORSA V5.0  On Behalf of the  Purulia Government Engineering College  DEEP OCEAN MISSION  </vt:lpstr>
      <vt:lpstr>INTRODUCTION</vt:lpstr>
      <vt:lpstr>Slide 3</vt:lpstr>
      <vt:lpstr>Slide 4</vt:lpstr>
      <vt:lpstr>Slide 5</vt:lpstr>
      <vt:lpstr>Slide 6</vt:lpstr>
      <vt:lpstr>OUR ACHIEVEMENTS</vt:lpstr>
      <vt:lpstr>Slide 8</vt:lpstr>
      <vt:lpstr>Slide 9</vt:lpstr>
      <vt:lpstr>Exploration </vt:lpstr>
      <vt:lpstr>Slide 11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Behalf of the  Purulia government engineering college</dc:title>
  <dc:creator>ROHIT</dc:creator>
  <cp:lastModifiedBy>ROHIT</cp:lastModifiedBy>
  <cp:revision>8</cp:revision>
  <dcterms:created xsi:type="dcterms:W3CDTF">2017-09-14T11:03:35Z</dcterms:created>
  <dcterms:modified xsi:type="dcterms:W3CDTF">2017-09-17T14:58:33Z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